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20"/>
  </p:notesMasterIdLst>
  <p:handoutMasterIdLst>
    <p:handoutMasterId r:id="rId21"/>
  </p:handoutMasterIdLst>
  <p:sldIdLst>
    <p:sldId id="282" r:id="rId2"/>
    <p:sldId id="316" r:id="rId3"/>
    <p:sldId id="298" r:id="rId4"/>
    <p:sldId id="297" r:id="rId5"/>
    <p:sldId id="314" r:id="rId6"/>
    <p:sldId id="320" r:id="rId7"/>
    <p:sldId id="321" r:id="rId8"/>
    <p:sldId id="317" r:id="rId9"/>
    <p:sldId id="300" r:id="rId10"/>
    <p:sldId id="302" r:id="rId11"/>
    <p:sldId id="305" r:id="rId12"/>
    <p:sldId id="308" r:id="rId13"/>
    <p:sldId id="318" r:id="rId14"/>
    <p:sldId id="319" r:id="rId15"/>
    <p:sldId id="322" r:id="rId16"/>
    <p:sldId id="284" r:id="rId17"/>
    <p:sldId id="283" r:id="rId18"/>
    <p:sldId id="32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31" autoAdjust="0"/>
  </p:normalViewPr>
  <p:slideViewPr>
    <p:cSldViewPr snapToGrid="0">
      <p:cViewPr varScale="1">
        <p:scale>
          <a:sx n="95" d="100"/>
          <a:sy n="95" d="100"/>
        </p:scale>
        <p:origin x="216" y="96"/>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8" d="100"/>
          <a:sy n="88" d="100"/>
        </p:scale>
        <p:origin x="2886"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_rels/data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image" Target="../media/image7.jpg"/></Relationships>
</file>

<file path=ppt/diagrams/_rels/drawing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image" Target="../media/image7.jpg"/></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FF50B6-9569-483C-B07D-D5614B4BF5E2}" type="doc">
      <dgm:prSet loTypeId="urn:microsoft.com/office/officeart/2005/8/layout/vList3" loCatId="list" qsTypeId="urn:microsoft.com/office/officeart/2005/8/quickstyle/simple1" qsCatId="simple" csTypeId="urn:microsoft.com/office/officeart/2005/8/colors/accent1_3" csCatId="accent1" phldr="1"/>
      <dgm:spPr/>
    </dgm:pt>
    <dgm:pt modelId="{5C7FD991-895B-4794-9410-8EEBA20802AE}">
      <dgm:prSet phldrT="[Texto]" custT="1"/>
      <dgm:spPr>
        <a:ln>
          <a:solidFill>
            <a:schemeClr val="accent1">
              <a:lumMod val="50000"/>
            </a:schemeClr>
          </a:solidFill>
        </a:ln>
      </dgm:spPr>
      <dgm:t>
        <a:bodyPr/>
        <a:lstStyle/>
        <a:p>
          <a:pPr algn="ctr">
            <a:buNone/>
          </a:pPr>
          <a:r>
            <a:rPr lang="pt-BR" sz="2400" dirty="0">
              <a:solidFill>
                <a:schemeClr val="tx1"/>
              </a:solidFill>
            </a:rPr>
            <a:t>Aimore.net</a:t>
          </a:r>
        </a:p>
        <a:p>
          <a:pPr algn="ctr">
            <a:buNone/>
          </a:pPr>
          <a:r>
            <a:rPr lang="pt-BR" sz="2400" dirty="0">
              <a:solidFill>
                <a:schemeClr val="tx1"/>
              </a:solidFill>
            </a:rPr>
            <a:t>https://aimore.net/placas/geral.html</a:t>
          </a:r>
        </a:p>
      </dgm:t>
    </dgm:pt>
    <dgm:pt modelId="{0094D38F-E3EC-4454-87F0-E72827106D00}" type="parTrans" cxnId="{DE681114-61C0-4121-B918-E5ABAC893BF1}">
      <dgm:prSet/>
      <dgm:spPr/>
      <dgm:t>
        <a:bodyPr/>
        <a:lstStyle/>
        <a:p>
          <a:endParaRPr lang="pt-BR"/>
        </a:p>
      </dgm:t>
    </dgm:pt>
    <dgm:pt modelId="{74EBE622-DA5C-47DF-B77B-9D3B04907A94}" type="sibTrans" cxnId="{DE681114-61C0-4121-B918-E5ABAC893BF1}">
      <dgm:prSet/>
      <dgm:spPr/>
      <dgm:t>
        <a:bodyPr/>
        <a:lstStyle/>
        <a:p>
          <a:endParaRPr lang="pt-BR"/>
        </a:p>
      </dgm:t>
    </dgm:pt>
    <dgm:pt modelId="{3EC89D68-7428-4090-8A09-E232A3D6D841}">
      <dgm:prSet phldrT="[Texto]" custT="1"/>
      <dgm:spPr>
        <a:ln>
          <a:solidFill>
            <a:schemeClr val="accent1">
              <a:lumMod val="75000"/>
            </a:schemeClr>
          </a:solidFill>
        </a:ln>
      </dgm:spPr>
      <dgm:t>
        <a:bodyPr/>
        <a:lstStyle/>
        <a:p>
          <a:pPr algn="ctr">
            <a:buNone/>
          </a:pPr>
          <a:r>
            <a:rPr lang="pt-BR" sz="2400" dirty="0">
              <a:solidFill>
                <a:schemeClr val="tx1"/>
              </a:solidFill>
            </a:rPr>
            <a:t>Api do Google Imagens</a:t>
          </a:r>
        </a:p>
        <a:p>
          <a:pPr algn="ctr">
            <a:buNone/>
          </a:pPr>
          <a:r>
            <a:rPr lang="pt-BR" sz="2400" dirty="0">
              <a:solidFill>
                <a:schemeClr val="tx1"/>
              </a:solidFill>
            </a:rPr>
            <a:t>https://www.google.com.br/search</a:t>
          </a:r>
        </a:p>
      </dgm:t>
    </dgm:pt>
    <dgm:pt modelId="{A7D29BF6-0196-4150-A0FB-1D486D22A939}" type="parTrans" cxnId="{DEFC1329-F99A-4894-9997-7ED8C75951F1}">
      <dgm:prSet/>
      <dgm:spPr/>
      <dgm:t>
        <a:bodyPr/>
        <a:lstStyle/>
        <a:p>
          <a:endParaRPr lang="pt-BR"/>
        </a:p>
      </dgm:t>
    </dgm:pt>
    <dgm:pt modelId="{7CD45F13-7FA9-4A15-A075-55D213504DB6}" type="sibTrans" cxnId="{DEFC1329-F99A-4894-9997-7ED8C75951F1}">
      <dgm:prSet/>
      <dgm:spPr/>
      <dgm:t>
        <a:bodyPr/>
        <a:lstStyle/>
        <a:p>
          <a:endParaRPr lang="pt-BR"/>
        </a:p>
      </dgm:t>
    </dgm:pt>
    <dgm:pt modelId="{6A05F892-7A77-4BF7-95BE-16FFEB874A78}" type="pres">
      <dgm:prSet presAssocID="{1DFF50B6-9569-483C-B07D-D5614B4BF5E2}" presName="linearFlow" presStyleCnt="0">
        <dgm:presLayoutVars>
          <dgm:dir/>
          <dgm:resizeHandles val="exact"/>
        </dgm:presLayoutVars>
      </dgm:prSet>
      <dgm:spPr/>
    </dgm:pt>
    <dgm:pt modelId="{B5234885-6AD8-46C0-9BE0-1C3FBCBDF7CD}" type="pres">
      <dgm:prSet presAssocID="{5C7FD991-895B-4794-9410-8EEBA20802AE}" presName="composite" presStyleCnt="0"/>
      <dgm:spPr/>
    </dgm:pt>
    <dgm:pt modelId="{EEC768B2-60DA-4F02-A559-B966B70C6EBF}" type="pres">
      <dgm:prSet presAssocID="{5C7FD991-895B-4794-9410-8EEBA20802AE}" presName="imgShp" presStyleLbl="fgImgPlace1" presStyleIdx="0"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B0185E65-053A-4029-9E7B-73D6590AAE25}" type="pres">
      <dgm:prSet presAssocID="{5C7FD991-895B-4794-9410-8EEBA20802AE}" presName="txShp" presStyleLbl="node1" presStyleIdx="0" presStyleCnt="2" custLinFactNeighborX="-10199">
        <dgm:presLayoutVars>
          <dgm:bulletEnabled val="1"/>
        </dgm:presLayoutVars>
      </dgm:prSet>
      <dgm:spPr/>
    </dgm:pt>
    <dgm:pt modelId="{7BC63162-1C36-44F6-AF24-3AF26D0F4B3F}" type="pres">
      <dgm:prSet presAssocID="{74EBE622-DA5C-47DF-B77B-9D3B04907A94}" presName="spacing" presStyleCnt="0"/>
      <dgm:spPr/>
    </dgm:pt>
    <dgm:pt modelId="{B5A7FBD8-7999-40DB-B6E6-0175636CA29A}" type="pres">
      <dgm:prSet presAssocID="{3EC89D68-7428-4090-8A09-E232A3D6D841}" presName="composite" presStyleCnt="0"/>
      <dgm:spPr/>
    </dgm:pt>
    <dgm:pt modelId="{7A64D8F6-7E46-491A-AFF7-E5E799B238E2}" type="pres">
      <dgm:prSet presAssocID="{3EC89D68-7428-4090-8A09-E232A3D6D841}" presName="imgShp" presStyleLbl="fgImgPlace1" presStyleIdx="1" presStyleCnt="2"/>
      <dgm:spPr>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dgm:spPr>
    </dgm:pt>
    <dgm:pt modelId="{4EBF4F02-8E67-41F8-BE27-9CFABF593484}" type="pres">
      <dgm:prSet presAssocID="{3EC89D68-7428-4090-8A09-E232A3D6D841}" presName="txShp" presStyleLbl="node1" presStyleIdx="1" presStyleCnt="2" custLinFactNeighborX="-10651">
        <dgm:presLayoutVars>
          <dgm:bulletEnabled val="1"/>
        </dgm:presLayoutVars>
      </dgm:prSet>
      <dgm:spPr/>
    </dgm:pt>
  </dgm:ptLst>
  <dgm:cxnLst>
    <dgm:cxn modelId="{DE681114-61C0-4121-B918-E5ABAC893BF1}" srcId="{1DFF50B6-9569-483C-B07D-D5614B4BF5E2}" destId="{5C7FD991-895B-4794-9410-8EEBA20802AE}" srcOrd="0" destOrd="0" parTransId="{0094D38F-E3EC-4454-87F0-E72827106D00}" sibTransId="{74EBE622-DA5C-47DF-B77B-9D3B04907A94}"/>
    <dgm:cxn modelId="{DEFC1329-F99A-4894-9997-7ED8C75951F1}" srcId="{1DFF50B6-9569-483C-B07D-D5614B4BF5E2}" destId="{3EC89D68-7428-4090-8A09-E232A3D6D841}" srcOrd="1" destOrd="0" parTransId="{A7D29BF6-0196-4150-A0FB-1D486D22A939}" sibTransId="{7CD45F13-7FA9-4A15-A075-55D213504DB6}"/>
    <dgm:cxn modelId="{7BABA2BF-E1D0-464B-B5EB-17975DCCBEB8}" type="presOf" srcId="{3EC89D68-7428-4090-8A09-E232A3D6D841}" destId="{4EBF4F02-8E67-41F8-BE27-9CFABF593484}" srcOrd="0" destOrd="0" presId="urn:microsoft.com/office/officeart/2005/8/layout/vList3"/>
    <dgm:cxn modelId="{810397F1-78EA-46FA-949A-AFD44BD09341}" type="presOf" srcId="{1DFF50B6-9569-483C-B07D-D5614B4BF5E2}" destId="{6A05F892-7A77-4BF7-95BE-16FFEB874A78}" srcOrd="0" destOrd="0" presId="urn:microsoft.com/office/officeart/2005/8/layout/vList3"/>
    <dgm:cxn modelId="{CFB9B6F2-DA31-4719-9B85-AF0E7F695DC5}" type="presOf" srcId="{5C7FD991-895B-4794-9410-8EEBA20802AE}" destId="{B0185E65-053A-4029-9E7B-73D6590AAE25}" srcOrd="0" destOrd="0" presId="urn:microsoft.com/office/officeart/2005/8/layout/vList3"/>
    <dgm:cxn modelId="{3024CB5F-FB7F-488F-94E7-72109774970F}" type="presParOf" srcId="{6A05F892-7A77-4BF7-95BE-16FFEB874A78}" destId="{B5234885-6AD8-46C0-9BE0-1C3FBCBDF7CD}" srcOrd="0" destOrd="0" presId="urn:microsoft.com/office/officeart/2005/8/layout/vList3"/>
    <dgm:cxn modelId="{4D18B4FB-2842-4C55-83A8-98A6F5F11D75}" type="presParOf" srcId="{B5234885-6AD8-46C0-9BE0-1C3FBCBDF7CD}" destId="{EEC768B2-60DA-4F02-A559-B966B70C6EBF}" srcOrd="0" destOrd="0" presId="urn:microsoft.com/office/officeart/2005/8/layout/vList3"/>
    <dgm:cxn modelId="{16311014-A6B7-4BDD-9075-92B43A6FE74F}" type="presParOf" srcId="{B5234885-6AD8-46C0-9BE0-1C3FBCBDF7CD}" destId="{B0185E65-053A-4029-9E7B-73D6590AAE25}" srcOrd="1" destOrd="0" presId="urn:microsoft.com/office/officeart/2005/8/layout/vList3"/>
    <dgm:cxn modelId="{E285BC55-1C48-4AEB-BA82-E2F56E28C406}" type="presParOf" srcId="{6A05F892-7A77-4BF7-95BE-16FFEB874A78}" destId="{7BC63162-1C36-44F6-AF24-3AF26D0F4B3F}" srcOrd="1" destOrd="0" presId="urn:microsoft.com/office/officeart/2005/8/layout/vList3"/>
    <dgm:cxn modelId="{587722F1-3A5E-487E-B0EB-09443B05BD3A}" type="presParOf" srcId="{6A05F892-7A77-4BF7-95BE-16FFEB874A78}" destId="{B5A7FBD8-7999-40DB-B6E6-0175636CA29A}" srcOrd="2" destOrd="0" presId="urn:microsoft.com/office/officeart/2005/8/layout/vList3"/>
    <dgm:cxn modelId="{3FABA102-3BFC-4EF1-A002-CA04C7AE90DA}" type="presParOf" srcId="{B5A7FBD8-7999-40DB-B6E6-0175636CA29A}" destId="{7A64D8F6-7E46-491A-AFF7-E5E799B238E2}" srcOrd="0" destOrd="0" presId="urn:microsoft.com/office/officeart/2005/8/layout/vList3"/>
    <dgm:cxn modelId="{850ACBC4-F0EB-42AB-8AA3-B714C080A5E5}" type="presParOf" srcId="{B5A7FBD8-7999-40DB-B6E6-0175636CA29A}" destId="{4EBF4F02-8E67-41F8-BE27-9CFABF593484}"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185E65-053A-4029-9E7B-73D6590AAE25}">
      <dsp:nvSpPr>
        <dsp:cNvPr id="0" name=""/>
        <dsp:cNvSpPr/>
      </dsp:nvSpPr>
      <dsp:spPr>
        <a:xfrm rot="10800000">
          <a:off x="1643087" y="4052"/>
          <a:ext cx="7414927" cy="2126662"/>
        </a:xfrm>
        <a:prstGeom prst="homePlate">
          <a:avLst/>
        </a:prstGeom>
        <a:solidFill>
          <a:schemeClr val="accent1">
            <a:shade val="80000"/>
            <a:hueOff val="0"/>
            <a:satOff val="0"/>
            <a:lumOff val="0"/>
            <a:alphaOff val="0"/>
          </a:schemeClr>
        </a:solidFill>
        <a:ln w="12700" cap="flat" cmpd="sng" algn="ctr">
          <a:solidFill>
            <a:schemeClr val="accent1">
              <a:lumMod val="5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7799" tIns="91440" rIns="170688" bIns="91440" numCol="1" spcCol="1270" anchor="ctr" anchorCtr="0">
          <a:noAutofit/>
        </a:bodyPr>
        <a:lstStyle/>
        <a:p>
          <a:pPr marL="0" lvl="0" indent="0" algn="ctr" defTabSz="1066800">
            <a:lnSpc>
              <a:spcPct val="90000"/>
            </a:lnSpc>
            <a:spcBef>
              <a:spcPct val="0"/>
            </a:spcBef>
            <a:spcAft>
              <a:spcPct val="35000"/>
            </a:spcAft>
            <a:buNone/>
          </a:pPr>
          <a:r>
            <a:rPr lang="pt-BR" sz="2400" kern="1200" dirty="0">
              <a:solidFill>
                <a:schemeClr val="tx1"/>
              </a:solidFill>
            </a:rPr>
            <a:t>Aimore.net</a:t>
          </a:r>
        </a:p>
        <a:p>
          <a:pPr marL="0" lvl="0" indent="0" algn="ctr" defTabSz="1066800">
            <a:lnSpc>
              <a:spcPct val="90000"/>
            </a:lnSpc>
            <a:spcBef>
              <a:spcPct val="0"/>
            </a:spcBef>
            <a:spcAft>
              <a:spcPct val="35000"/>
            </a:spcAft>
            <a:buNone/>
          </a:pPr>
          <a:r>
            <a:rPr lang="pt-BR" sz="2400" kern="1200" dirty="0">
              <a:solidFill>
                <a:schemeClr val="tx1"/>
              </a:solidFill>
            </a:rPr>
            <a:t>https://aimore.net/placas/geral.html</a:t>
          </a:r>
        </a:p>
      </dsp:txBody>
      <dsp:txXfrm rot="10800000">
        <a:off x="2174752" y="4052"/>
        <a:ext cx="6883262" cy="2126662"/>
      </dsp:txXfrm>
    </dsp:sp>
    <dsp:sp modelId="{EEC768B2-60DA-4F02-A559-B966B70C6EBF}">
      <dsp:nvSpPr>
        <dsp:cNvPr id="0" name=""/>
        <dsp:cNvSpPr/>
      </dsp:nvSpPr>
      <dsp:spPr>
        <a:xfrm>
          <a:off x="1336003" y="4052"/>
          <a:ext cx="2126662" cy="2126662"/>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EBF4F02-8E67-41F8-BE27-9CFABF593484}">
      <dsp:nvSpPr>
        <dsp:cNvPr id="0" name=""/>
        <dsp:cNvSpPr/>
      </dsp:nvSpPr>
      <dsp:spPr>
        <a:xfrm rot="10800000">
          <a:off x="1609571" y="2765540"/>
          <a:ext cx="7414927" cy="2126662"/>
        </a:xfrm>
        <a:prstGeom prst="homePlate">
          <a:avLst/>
        </a:prstGeom>
        <a:solidFill>
          <a:schemeClr val="accent1">
            <a:shade val="80000"/>
            <a:hueOff val="249599"/>
            <a:satOff val="-4001"/>
            <a:lumOff val="29327"/>
            <a:alphaOff val="0"/>
          </a:schemeClr>
        </a:solidFill>
        <a:ln w="12700" cap="flat" cmpd="sng" algn="ctr">
          <a:solidFill>
            <a:schemeClr val="accent1">
              <a:lumMod val="7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7799" tIns="91440" rIns="170688" bIns="91440" numCol="1" spcCol="1270" anchor="ctr" anchorCtr="0">
          <a:noAutofit/>
        </a:bodyPr>
        <a:lstStyle/>
        <a:p>
          <a:pPr marL="0" lvl="0" indent="0" algn="ctr" defTabSz="1066800">
            <a:lnSpc>
              <a:spcPct val="90000"/>
            </a:lnSpc>
            <a:spcBef>
              <a:spcPct val="0"/>
            </a:spcBef>
            <a:spcAft>
              <a:spcPct val="35000"/>
            </a:spcAft>
            <a:buNone/>
          </a:pPr>
          <a:r>
            <a:rPr lang="pt-BR" sz="2400" kern="1200" dirty="0">
              <a:solidFill>
                <a:schemeClr val="tx1"/>
              </a:solidFill>
            </a:rPr>
            <a:t>Api do Google Imagens</a:t>
          </a:r>
        </a:p>
        <a:p>
          <a:pPr marL="0" lvl="0" indent="0" algn="ctr" defTabSz="1066800">
            <a:lnSpc>
              <a:spcPct val="90000"/>
            </a:lnSpc>
            <a:spcBef>
              <a:spcPct val="0"/>
            </a:spcBef>
            <a:spcAft>
              <a:spcPct val="35000"/>
            </a:spcAft>
            <a:buNone/>
          </a:pPr>
          <a:r>
            <a:rPr lang="pt-BR" sz="2400" kern="1200" dirty="0">
              <a:solidFill>
                <a:schemeClr val="tx1"/>
              </a:solidFill>
            </a:rPr>
            <a:t>https://www.google.com.br/search</a:t>
          </a:r>
        </a:p>
      </dsp:txBody>
      <dsp:txXfrm rot="10800000">
        <a:off x="2141236" y="2765540"/>
        <a:ext cx="6883262" cy="2126662"/>
      </dsp:txXfrm>
    </dsp:sp>
    <dsp:sp modelId="{7A64D8F6-7E46-491A-AFF7-E5E799B238E2}">
      <dsp:nvSpPr>
        <dsp:cNvPr id="0" name=""/>
        <dsp:cNvSpPr/>
      </dsp:nvSpPr>
      <dsp:spPr>
        <a:xfrm>
          <a:off x="1336003" y="2765540"/>
          <a:ext cx="2126662" cy="2126662"/>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ZA" smtClean="0"/>
              <a:t>2018/12/08</a:t>
            </a:fld>
            <a:endParaRPr lang="en-ZA"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ZA" smtClean="0"/>
              <a:t>‹nº›</a:t>
            </a:fld>
            <a:endParaRPr lang="en-ZA"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jpg>
</file>

<file path=ppt/media/image21.png>
</file>

<file path=ppt/media/image22.jpg>
</file>

<file path=ppt/media/image23.png>
</file>

<file path=ppt/media/image24.jpg>
</file>

<file path=ppt/media/image25.jpg>
</file>

<file path=ppt/media/image26.jpg>
</file>

<file path=ppt/media/image27.png>
</file>

<file path=ppt/media/image28.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ZA" smtClean="0"/>
              <a:t>2018/12/08</a:t>
            </a:fld>
            <a:endParaRPr lang="en-Z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ZA" smtClean="0"/>
              <a:t>‹nº›</a:t>
            </a:fld>
            <a:endParaRPr lang="en-ZA"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ZA" dirty="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6" name="Slide Number Placeholder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a:lstStyle/>
          <a:p>
            <a:fld id="{19B51A1E-902D-48AF-9020-955120F399B6}" type="slidenum">
              <a:rPr lang="en-ZA" smtClean="0"/>
              <a:pPr/>
              <a:t>‹nº›</a:t>
            </a:fld>
            <a:endParaRPr lang="en-ZA" dirty="0"/>
          </a:p>
        </p:txBody>
      </p:sp>
      <p:sp>
        <p:nvSpPr>
          <p:cNvPr id="7" name="Footer Placeholder 6">
            <a:extLst>
              <a:ext uri="{FF2B5EF4-FFF2-40B4-BE49-F238E27FC236}">
                <a16:creationId xmlns:a16="http://schemas.microsoft.com/office/drawing/2014/main" id="{2ED798F6-1F12-46CE-9AFD-CC66555A191D}"/>
              </a:ext>
            </a:extLst>
          </p:cNvPr>
          <p:cNvSpPr>
            <a:spLocks noGrp="1"/>
          </p:cNvSpPr>
          <p:nvPr>
            <p:ph type="ftr" sz="quarter" idx="34"/>
          </p:nvPr>
        </p:nvSpPr>
        <p:spPr/>
        <p:txBody>
          <a:bodyPr/>
          <a:lstStyle/>
          <a:p>
            <a:r>
              <a:rPr lang="en-ZA" dirty="0"/>
              <a:t>Add a footer</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4" name="Rectangle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2" name="Picture Placeholder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Thank You</a:t>
            </a:r>
            <a:endParaRPr lang="en-ZA" dirty="0"/>
          </a:p>
        </p:txBody>
      </p:sp>
      <p:sp>
        <p:nvSpPr>
          <p:cNvPr id="7" name="Text Placeholder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Full Name</a:t>
            </a:r>
            <a:endParaRPr lang="en-ZA" dirty="0"/>
          </a:p>
        </p:txBody>
      </p:sp>
      <p:sp>
        <p:nvSpPr>
          <p:cNvPr id="8" name="Text Placeholder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Phone Number</a:t>
            </a:r>
            <a:endParaRPr lang="en-ZA" dirty="0"/>
          </a:p>
        </p:txBody>
      </p:sp>
      <p:sp>
        <p:nvSpPr>
          <p:cNvPr id="9" name="Text Placeholder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Email or Social Media Handle</a:t>
            </a:r>
            <a:endParaRPr lang="en-ZA" dirty="0"/>
          </a:p>
        </p:txBody>
      </p:sp>
      <p:sp>
        <p:nvSpPr>
          <p:cNvPr id="10" name="Text Placeholder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Company Website</a:t>
            </a:r>
            <a:endParaRPr lang="en-ZA" dirty="0"/>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ZA" smtClean="0"/>
              <a:pPr/>
              <a:t>‹nº›</a:t>
            </a:fld>
            <a:endParaRPr lang="en-ZA" dirty="0"/>
          </a:p>
        </p:txBody>
      </p:sp>
      <p:sp>
        <p:nvSpPr>
          <p:cNvPr id="10" name="Content Placeholder 2">
            <a:extLst>
              <a:ext uri="{FF2B5EF4-FFF2-40B4-BE49-F238E27FC236}">
                <a16:creationId xmlns:a16="http://schemas.microsoft.com/office/drawing/2014/main" id="{AFA90A43-BEC4-4B20-96E2-797B03FB82F2}"/>
              </a:ext>
            </a:extLst>
          </p:cNvPr>
          <p:cNvSpPr>
            <a:spLocks noGrp="1"/>
          </p:cNvSpPr>
          <p:nvPr>
            <p:ph idx="33"/>
          </p:nvPr>
        </p:nvSpPr>
        <p:spPr>
          <a:xfrm>
            <a:off x="430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2" name="Content Placeholder 2">
            <a:extLst>
              <a:ext uri="{FF2B5EF4-FFF2-40B4-BE49-F238E27FC236}">
                <a16:creationId xmlns:a16="http://schemas.microsoft.com/office/drawing/2014/main" id="{8A2C2023-6C37-4611-ACAF-5F2060202836}"/>
              </a:ext>
            </a:extLst>
          </p:cNvPr>
          <p:cNvSpPr>
            <a:spLocks noGrp="1"/>
          </p:cNvSpPr>
          <p:nvPr>
            <p:ph idx="34"/>
          </p:nvPr>
        </p:nvSpPr>
        <p:spPr>
          <a:xfrm>
            <a:off x="817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Tree>
    <p:extLst>
      <p:ext uri="{BB962C8B-B14F-4D97-AF65-F5344CB8AC3E}">
        <p14:creationId xmlns:p14="http://schemas.microsoft.com/office/powerpoint/2010/main" val="2654388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ZA" smtClean="0"/>
              <a:pPr/>
              <a:t>‹nº›</a:t>
            </a:fld>
            <a:endParaRPr lang="en-ZA" dirty="0"/>
          </a:p>
        </p:txBody>
      </p:sp>
    </p:spTree>
    <p:extLst>
      <p:ext uri="{BB962C8B-B14F-4D97-AF65-F5344CB8AC3E}">
        <p14:creationId xmlns:p14="http://schemas.microsoft.com/office/powerpoint/2010/main" val="974837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206C51E8-C5C0-4672-B456-F44C69B074D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Freeform 5">
            <a:extLst>
              <a:ext uri="{FF2B5EF4-FFF2-40B4-BE49-F238E27FC236}">
                <a16:creationId xmlns:a16="http://schemas.microsoft.com/office/drawing/2014/main" id="{9DE9AE8C-7574-4D45-B521-6B18054DA7C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7" name="Freeform 5">
            <a:extLst>
              <a:ext uri="{FF2B5EF4-FFF2-40B4-BE49-F238E27FC236}">
                <a16:creationId xmlns:a16="http://schemas.microsoft.com/office/drawing/2014/main" id="{EF240172-5930-4717-A0CD-A151075277D6}"/>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7B4A83CE-8643-4697-94A9-C9F587F46E23}"/>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9" name="Freeform 5">
            <a:extLst>
              <a:ext uri="{FF2B5EF4-FFF2-40B4-BE49-F238E27FC236}">
                <a16:creationId xmlns:a16="http://schemas.microsoft.com/office/drawing/2014/main" id="{B0A765A5-BBCE-405E-A4B3-80A660118E84}"/>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Tree>
    <p:extLst>
      <p:ext uri="{BB962C8B-B14F-4D97-AF65-F5344CB8AC3E}">
        <p14:creationId xmlns:p14="http://schemas.microsoft.com/office/powerpoint/2010/main" val="2083656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Freeform 5">
            <a:extLst>
              <a:ext uri="{FF2B5EF4-FFF2-40B4-BE49-F238E27FC236}">
                <a16:creationId xmlns:a16="http://schemas.microsoft.com/office/drawing/2014/main" id="{12B8F0DB-CC25-4CE9-A68E-CAA2FD986AF3}"/>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8A058973-2DC9-4087-9D57-F1D779F56CC2}"/>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9" name="Freeform 5">
            <a:extLst>
              <a:ext uri="{FF2B5EF4-FFF2-40B4-BE49-F238E27FC236}">
                <a16:creationId xmlns:a16="http://schemas.microsoft.com/office/drawing/2014/main" id="{B641062D-3CD4-49D1-A621-331E29333406}"/>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0" name="Freeform 5">
            <a:extLst>
              <a:ext uri="{FF2B5EF4-FFF2-40B4-BE49-F238E27FC236}">
                <a16:creationId xmlns:a16="http://schemas.microsoft.com/office/drawing/2014/main" id="{9F2C1E7C-A088-4772-84B3-15309BEADF7D}"/>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CA52278A-6924-4F97-A196-AE30D3DACB7A}"/>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divider slide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ZA" smtClean="0"/>
              <a:pPr/>
              <a:t>‹nº›</a:t>
            </a:fld>
            <a:endParaRPr lang="en-ZA" dirty="0"/>
          </a:p>
        </p:txBody>
      </p:sp>
    </p:spTree>
    <p:extLst>
      <p:ext uri="{BB962C8B-B14F-4D97-AF65-F5344CB8AC3E}">
        <p14:creationId xmlns:p14="http://schemas.microsoft.com/office/powerpoint/2010/main" val="16031296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Freeform 5">
            <a:extLst>
              <a:ext uri="{FF2B5EF4-FFF2-40B4-BE49-F238E27FC236}">
                <a16:creationId xmlns:a16="http://schemas.microsoft.com/office/drawing/2014/main" id="{8663BD7B-5136-47ED-BE0A-C6C2F5622BDC}"/>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9" name="Freeform 5">
            <a:extLst>
              <a:ext uri="{FF2B5EF4-FFF2-40B4-BE49-F238E27FC236}">
                <a16:creationId xmlns:a16="http://schemas.microsoft.com/office/drawing/2014/main" id="{6ABA22C7-C35B-4EC0-B7CE-54F9EEFCB71D}"/>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0" name="Freeform 5">
            <a:extLst>
              <a:ext uri="{FF2B5EF4-FFF2-40B4-BE49-F238E27FC236}">
                <a16:creationId xmlns:a16="http://schemas.microsoft.com/office/drawing/2014/main" id="{6DAE4BC9-9CFF-4522-8216-651498F7A167}"/>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8E822AA0-FB3E-4051-AA1F-F51204BA02A9}"/>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3445288A-D169-4374-BCFD-917DD04B2B1E}"/>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ZA" dirty="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ZA" smtClean="0"/>
              <a:pPr/>
              <a:t>‹nº›</a:t>
            </a:fld>
            <a:endParaRPr lang="en-ZA" dirty="0"/>
          </a:p>
        </p:txBody>
      </p:sp>
    </p:spTree>
    <p:extLst>
      <p:ext uri="{BB962C8B-B14F-4D97-AF65-F5344CB8AC3E}">
        <p14:creationId xmlns:p14="http://schemas.microsoft.com/office/powerpoint/2010/main" val="17345016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‹nº›</a:t>
            </a:fld>
            <a:endParaRPr lang="en-ZA" dirty="0"/>
          </a:p>
        </p:txBody>
      </p:sp>
      <p:sp>
        <p:nvSpPr>
          <p:cNvPr id="9" name="Content Placeholder 3">
            <a:extLst>
              <a:ext uri="{FF2B5EF4-FFF2-40B4-BE49-F238E27FC236}">
                <a16:creationId xmlns:a16="http://schemas.microsoft.com/office/drawing/2014/main" id="{2CD5709C-84DE-45F3-AE9B-8B6FD7134AB5}"/>
              </a:ext>
            </a:extLst>
          </p:cNvPr>
          <p:cNvSpPr>
            <a:spLocks noGrp="1"/>
          </p:cNvSpPr>
          <p:nvPr>
            <p:ph sz="half" idx="2"/>
          </p:nvPr>
        </p:nvSpPr>
        <p:spPr>
          <a:xfrm>
            <a:off x="6299886" y="1511250"/>
            <a:ext cx="5460114" cy="46657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36BB18B1-3B7F-4B18-A1C5-BB7DA443C63F}"/>
              </a:ext>
            </a:extLst>
          </p:cNvPr>
          <p:cNvSpPr>
            <a:spLocks noGrp="1"/>
          </p:cNvSpPr>
          <p:nvPr>
            <p:ph sz="half" idx="1"/>
          </p:nvPr>
        </p:nvSpPr>
        <p:spPr>
          <a:xfrm>
            <a:off x="456816" y="1511250"/>
            <a:ext cx="5460114" cy="46657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15521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‹nº›</a:t>
            </a:fld>
            <a:endParaRPr lang="en-ZA" dirty="0"/>
          </a:p>
        </p:txBody>
      </p:sp>
      <p:sp>
        <p:nvSpPr>
          <p:cNvPr id="15" name="Text Placeholder 2">
            <a:extLst>
              <a:ext uri="{FF2B5EF4-FFF2-40B4-BE49-F238E27FC236}">
                <a16:creationId xmlns:a16="http://schemas.microsoft.com/office/drawing/2014/main" id="{3419BDFB-8FC0-4B89-A29A-8EAC95E9AB99}"/>
              </a:ext>
            </a:extLst>
          </p:cNvPr>
          <p:cNvSpPr>
            <a:spLocks noGrp="1"/>
          </p:cNvSpPr>
          <p:nvPr>
            <p:ph type="body" idx="1"/>
          </p:nvPr>
        </p:nvSpPr>
        <p:spPr>
          <a:xfrm>
            <a:off x="431800" y="1511250"/>
            <a:ext cx="548493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8" name="Text Placeholder 4">
            <a:extLst>
              <a:ext uri="{FF2B5EF4-FFF2-40B4-BE49-F238E27FC236}">
                <a16:creationId xmlns:a16="http://schemas.microsoft.com/office/drawing/2014/main" id="{8E6C2CC0-9AB0-46E9-977A-EF923DCE7FAF}"/>
              </a:ext>
            </a:extLst>
          </p:cNvPr>
          <p:cNvSpPr>
            <a:spLocks noGrp="1"/>
          </p:cNvSpPr>
          <p:nvPr>
            <p:ph type="body" sz="quarter" idx="3"/>
          </p:nvPr>
        </p:nvSpPr>
        <p:spPr>
          <a:xfrm>
            <a:off x="6339334" y="1518287"/>
            <a:ext cx="542066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Content Placeholder 5">
            <a:extLst>
              <a:ext uri="{FF2B5EF4-FFF2-40B4-BE49-F238E27FC236}">
                <a16:creationId xmlns:a16="http://schemas.microsoft.com/office/drawing/2014/main" id="{28DF954C-A51E-4242-B83E-A826008F5C67}"/>
              </a:ext>
            </a:extLst>
          </p:cNvPr>
          <p:cNvSpPr>
            <a:spLocks noGrp="1"/>
          </p:cNvSpPr>
          <p:nvPr>
            <p:ph sz="quarter" idx="4"/>
          </p:nvPr>
        </p:nvSpPr>
        <p:spPr>
          <a:xfrm>
            <a:off x="6339334" y="2486989"/>
            <a:ext cx="5432666" cy="37026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3">
            <a:extLst>
              <a:ext uri="{FF2B5EF4-FFF2-40B4-BE49-F238E27FC236}">
                <a16:creationId xmlns:a16="http://schemas.microsoft.com/office/drawing/2014/main" id="{600E416E-6162-484A-BA4D-640FA83078A9}"/>
              </a:ext>
            </a:extLst>
          </p:cNvPr>
          <p:cNvSpPr>
            <a:spLocks noGrp="1"/>
          </p:cNvSpPr>
          <p:nvPr>
            <p:ph sz="half" idx="2"/>
          </p:nvPr>
        </p:nvSpPr>
        <p:spPr>
          <a:xfrm>
            <a:off x="431800" y="2486989"/>
            <a:ext cx="5491215" cy="37026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416020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‹nº›</a:t>
            </a:fld>
            <a:endParaRPr lang="en-ZA" dirty="0"/>
          </a:p>
        </p:txBody>
      </p:sp>
      <p:sp>
        <p:nvSpPr>
          <p:cNvPr id="20" name="Text Placeholder 3">
            <a:extLst>
              <a:ext uri="{FF2B5EF4-FFF2-40B4-BE49-F238E27FC236}">
                <a16:creationId xmlns:a16="http://schemas.microsoft.com/office/drawing/2014/main" id="{C49FB4A2-B750-422F-96D2-A7C264295779}"/>
              </a:ext>
            </a:extLst>
          </p:cNvPr>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21" name="Content Placeholder 2">
            <a:extLst>
              <a:ext uri="{FF2B5EF4-FFF2-40B4-BE49-F238E27FC236}">
                <a16:creationId xmlns:a16="http://schemas.microsoft.com/office/drawing/2014/main" id="{A8B59DDF-F2BC-491E-92E0-9D2C1398ECE5}"/>
              </a:ext>
            </a:extLst>
          </p:cNvPr>
          <p:cNvSpPr>
            <a:spLocks noGrp="1"/>
          </p:cNvSpPr>
          <p:nvPr>
            <p:ph idx="1"/>
          </p:nvPr>
        </p:nvSpPr>
        <p:spPr>
          <a:xfrm>
            <a:off x="5183188" y="431999"/>
            <a:ext cx="6544468" cy="5513889"/>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12294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‹nº›</a:t>
            </a:fld>
            <a:endParaRPr lang="en-ZA" dirty="0"/>
          </a:p>
        </p:txBody>
      </p:sp>
      <p:sp>
        <p:nvSpPr>
          <p:cNvPr id="20" name="Text Placeholder 3">
            <a:extLst>
              <a:ext uri="{FF2B5EF4-FFF2-40B4-BE49-F238E27FC236}">
                <a16:creationId xmlns:a16="http://schemas.microsoft.com/office/drawing/2014/main" id="{C49FB4A2-B750-422F-96D2-A7C264295779}"/>
              </a:ext>
            </a:extLst>
          </p:cNvPr>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6" name="Picture Placeholder 2">
            <a:extLst>
              <a:ext uri="{FF2B5EF4-FFF2-40B4-BE49-F238E27FC236}">
                <a16:creationId xmlns:a16="http://schemas.microsoft.com/office/drawing/2014/main" id="{0110E46C-B434-49FA-AA0E-D64E5786D280}"/>
              </a:ext>
            </a:extLst>
          </p:cNvPr>
          <p:cNvSpPr>
            <a:spLocks noGrp="1"/>
          </p:cNvSpPr>
          <p:nvPr>
            <p:ph type="pic" idx="1"/>
          </p:nvPr>
        </p:nvSpPr>
        <p:spPr>
          <a:xfrm>
            <a:off x="5183188" y="431999"/>
            <a:ext cx="6544468" cy="5513889"/>
          </a:xfrm>
          <a:prstGeom prst="roundRect">
            <a:avLst>
              <a:gd name="adj" fmla="val 5554"/>
            </a:avLst>
          </a:prstGeom>
        </p:spPr>
        <p:txBody>
          <a:bodyPr vert="horz" wrap="square" lIns="0" tIns="0" rIns="0" bIns="0" rtlCol="0" anchor="ctr">
            <a:noAutofit/>
          </a:bodyPr>
          <a:lstStyle>
            <a:lvl1pPr>
              <a:defRPr lang="en-US" sz="1200" i="1" dirty="0">
                <a:latin typeface="Times New Roman" panose="02020603050405020304" pitchFamily="18" charset="0"/>
                <a:cs typeface="Times New Roman" panose="02020603050405020304" pitchFamily="18" charset="0"/>
              </a:defRPr>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66184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Tree>
    <p:extLst>
      <p:ext uri="{BB962C8B-B14F-4D97-AF65-F5344CB8AC3E}">
        <p14:creationId xmlns:p14="http://schemas.microsoft.com/office/powerpoint/2010/main" val="13340384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ZA"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ZA" smtClean="0"/>
              <a:pPr/>
              <a:t>‹nº›</a:t>
            </a:fld>
            <a:endParaRPr lang="en-ZA" dirty="0"/>
          </a:p>
        </p:txBody>
      </p:sp>
      <p:sp>
        <p:nvSpPr>
          <p:cNvPr id="9" name="Title 8">
            <a:extLst>
              <a:ext uri="{FF2B5EF4-FFF2-40B4-BE49-F238E27FC236}">
                <a16:creationId xmlns:a16="http://schemas.microsoft.com/office/drawing/2014/main" id="{790C5B8B-2AF3-42F3-B4F8-A806BB98AC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591342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ZA"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ZA" smtClean="0"/>
              <a:pPr/>
              <a:t>‹nº›</a:t>
            </a:fld>
            <a:endParaRPr lang="en-ZA" dirty="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divider slide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07300" y="43868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ZA" smtClean="0"/>
              <a:pPr/>
              <a:t>‹nº›</a:t>
            </a:fld>
            <a:endParaRPr lang="en-ZA" dirty="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divider slide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ZA" smtClean="0"/>
              <a:pPr/>
              <a:t>‹nº›</a:t>
            </a:fld>
            <a:endParaRPr lang="en-ZA" dirty="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‹nº›</a:t>
            </a:fld>
            <a:endParaRPr lang="en-ZA" dirty="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‹nº›</a:t>
            </a:fld>
            <a:endParaRPr lang="en-ZA" dirty="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‹nº›</a:t>
            </a:fld>
            <a:endParaRPr lang="en-ZA" dirty="0"/>
          </a:p>
        </p:txBody>
      </p:sp>
      <p:sp>
        <p:nvSpPr>
          <p:cNvPr id="8" name="Picture Placeholder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9" name="Picture Placeholder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5" name="Freeform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a:lstStyle>
            <a:lvl1pPr marL="0" indent="0">
              <a:buNone/>
              <a:defRPr sz="2400" b="1"/>
            </a:lvl1pPr>
          </a:lstStyle>
          <a:p>
            <a:pPr lvl="0"/>
            <a:r>
              <a:rPr lang="en-US"/>
              <a:t>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ZA" smtClean="0"/>
              <a:pPr/>
              <a:t>‹nº›</a:t>
            </a:fld>
            <a:endParaRPr lang="en-ZA" dirty="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ZA" smtClean="0"/>
              <a:pPr/>
              <a:t>‹nº›</a:t>
            </a:fld>
            <a:endParaRPr lang="en-ZA" dirty="0"/>
          </a:p>
        </p:txBody>
      </p:sp>
      <p:sp>
        <p:nvSpPr>
          <p:cNvPr id="6" name="Title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anchor="t"/>
          <a:lstStyle>
            <a:lvl1pPr algn="l">
              <a:lnSpc>
                <a:spcPct val="100000"/>
              </a:lnSpc>
              <a:defRPr sz="1800" b="0" spc="0">
                <a:solidFill>
                  <a:schemeClr val="bg1">
                    <a:lumMod val="95000"/>
                  </a:schemeClr>
                </a:solidFill>
                <a:latin typeface="+mn-lt"/>
              </a:defRPr>
            </a:lvl1pPr>
          </a:lstStyle>
          <a:p>
            <a:r>
              <a:rPr lang="en-ZA" dirty="0"/>
              <a:t>Enter your caption</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5" name="Rectangle: Rounded Corners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9" name="Rectangle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5" name="Rectangle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dirty="0"/>
              <a:t>Click to edit page title</a:t>
            </a:r>
            <a:endParaRPr lang="en-ZA" dirty="0"/>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ZA" dirty="0"/>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ZA"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fld id="{19B51A1E-902D-48AF-9020-955120F399B6}" type="slidenum">
              <a:rPr lang="en-ZA" smtClean="0"/>
              <a:pPr/>
              <a:t>‹nº›</a:t>
            </a:fld>
            <a:endParaRPr lang="en-ZA"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6" r:id="rId11"/>
    <p:sldLayoutId id="2147483657" r:id="rId12"/>
    <p:sldLayoutId id="2147483667" r:id="rId13"/>
    <p:sldLayoutId id="2147483668" r:id="rId14"/>
    <p:sldLayoutId id="2147483650" r:id="rId15"/>
    <p:sldLayoutId id="2147483652" r:id="rId16"/>
    <p:sldLayoutId id="2147483669" r:id="rId17"/>
    <p:sldLayoutId id="2147483671" r:id="rId18"/>
    <p:sldLayoutId id="2147483672" r:id="rId19"/>
    <p:sldLayoutId id="2147483670" r:id="rId20"/>
    <p:sldLayoutId id="2147483655" r:id="rId21"/>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hyperlink" Target="https://www.python.org/" TargetMode="External"/><Relationship Id="rId2" Type="http://schemas.openxmlformats.org/officeDocument/2006/relationships/hyperlink" Target="http://www.ic.uff.br/~aconci" TargetMode="External"/><Relationship Id="rId1" Type="http://schemas.openxmlformats.org/officeDocument/2006/relationships/slideLayout" Target="../slideLayouts/slideLayout5.xml"/><Relationship Id="rId5" Type="http://schemas.openxmlformats.org/officeDocument/2006/relationships/hyperlink" Target="https://opencv-python-tutroals.readthedocs.io/en/latest/" TargetMode="External"/><Relationship Id="rId4" Type="http://schemas.openxmlformats.org/officeDocument/2006/relationships/hyperlink" Target="https://opencv.or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6.xml"/><Relationship Id="rId6" Type="http://schemas.openxmlformats.org/officeDocument/2006/relationships/image" Target="../media/image12.jpg"/><Relationship Id="rId5" Type="http://schemas.openxmlformats.org/officeDocument/2006/relationships/image" Target="../media/image4.jp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1" name="Picture Placeholder 20">
            <a:extLst>
              <a:ext uri="{FF2B5EF4-FFF2-40B4-BE49-F238E27FC236}">
                <a16:creationId xmlns:a16="http://schemas.microsoft.com/office/drawing/2014/main" id="{013B1DF9-4A7D-4C11-AAFD-8A28C2B4B549}"/>
              </a:ext>
            </a:extLst>
          </p:cNvPr>
          <p:cNvPicPr>
            <a:picLocks noGrp="1" noChangeAspect="1"/>
          </p:cNvPicPr>
          <p:nvPr>
            <p:ph type="pic" sz="quarter" idx="10"/>
          </p:nvPr>
        </p:nvPicPr>
        <p:blipFill>
          <a:blip r:embed="rId2"/>
          <a:srcRect l="6922" r="6922"/>
          <a:stretch>
            <a:fillRect/>
          </a:stretch>
        </p:blipFill>
        <p:spPr>
          <a:xfrm>
            <a:off x="1" y="0"/>
            <a:ext cx="10655455" cy="6858000"/>
          </a:xfrm>
        </p:spPr>
      </p:pic>
      <p:sp>
        <p:nvSpPr>
          <p:cNvPr id="25" name="TextBox 24" descr="Slide accent to title box">
            <a:extLst>
              <a:ext uri="{FF2B5EF4-FFF2-40B4-BE49-F238E27FC236}">
                <a16:creationId xmlns:a16="http://schemas.microsoft.com/office/drawing/2014/main" id="{7EF238CB-AB58-4787-8F9C-A1C16929A2FA}"/>
              </a:ext>
              <a:ext uri="{C183D7F6-B498-43B3-948B-1728B52AA6E4}">
                <adec:decorative xmlns:adec="http://schemas.microsoft.com/office/drawing/2017/decorative" val="1"/>
              </a:ext>
            </a:extLst>
          </p:cNvPr>
          <p:cNvSpPr txBox="1">
            <a:spLocks/>
          </p:cNvSpPr>
          <p:nvPr/>
        </p:nvSpPr>
        <p:spPr>
          <a:xfrm flipH="1">
            <a:off x="0" y="4227821"/>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20" name="Isosceles Triangle 19" descr="Slide shadow to title box">
            <a:extLst>
              <a:ext uri="{FF2B5EF4-FFF2-40B4-BE49-F238E27FC236}">
                <a16:creationId xmlns:a16="http://schemas.microsoft.com/office/drawing/2014/main" id="{545D50A1-D634-4325-B06C-5450FDF7B818}"/>
              </a:ext>
              <a:ext uri="{C183D7F6-B498-43B3-948B-1728B52AA6E4}">
                <adec:decorative xmlns:adec="http://schemas.microsoft.com/office/drawing/2017/decorative" val="1"/>
              </a:ext>
            </a:extLst>
          </p:cNvPr>
          <p:cNvSpPr/>
          <p:nvPr/>
        </p:nvSpPr>
        <p:spPr>
          <a:xfrm rot="10800000" flipH="1">
            <a:off x="1000838" y="5942316"/>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936251" y="2542904"/>
            <a:ext cx="5035924" cy="3400732"/>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anchor="ctr"/>
          <a:lstStyle/>
          <a:p>
            <a:pPr>
              <a:lnSpc>
                <a:spcPct val="100000"/>
              </a:lnSpc>
            </a:pPr>
            <a:r>
              <a:rPr lang="pt-BR" dirty="0"/>
              <a:t>Reconhecimento</a:t>
            </a:r>
            <a:br>
              <a:rPr lang="pt-BR" dirty="0"/>
            </a:br>
            <a:r>
              <a:rPr lang="pt-BR" dirty="0"/>
              <a:t>de Placas</a:t>
            </a:r>
            <a:br>
              <a:rPr lang="pt-BR" dirty="0"/>
            </a:br>
            <a:r>
              <a:rPr lang="pt-BR" dirty="0"/>
              <a:t>de Sinais</a:t>
            </a:r>
            <a:br>
              <a:rPr lang="pt-BR" dirty="0"/>
            </a:br>
            <a:r>
              <a:rPr lang="pt-BR" dirty="0"/>
              <a:t>de Trânsito</a:t>
            </a:r>
            <a:endParaRPr lang="en-ZA" dirty="0"/>
          </a:p>
        </p:txBody>
      </p:sp>
    </p:spTree>
    <p:extLst>
      <p:ext uri="{BB962C8B-B14F-4D97-AF65-F5344CB8AC3E}">
        <p14:creationId xmlns:p14="http://schemas.microsoft.com/office/powerpoint/2010/main" val="3899961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83D5CF-AF1F-48CC-8295-972618F31A7B}"/>
              </a:ext>
            </a:extLst>
          </p:cNvPr>
          <p:cNvSpPr>
            <a:spLocks noGrp="1"/>
          </p:cNvSpPr>
          <p:nvPr>
            <p:ph type="title"/>
          </p:nvPr>
        </p:nvSpPr>
        <p:spPr>
          <a:xfrm>
            <a:off x="432000" y="432000"/>
            <a:ext cx="5472000" cy="432000"/>
          </a:xfrm>
        </p:spPr>
        <p:txBody>
          <a:bodyPr/>
          <a:lstStyle/>
          <a:p>
            <a:r>
              <a:rPr lang="pt-BR"/>
              <a:t>Equalização de Histograma</a:t>
            </a:r>
            <a:endParaRPr lang="pt-BR" dirty="0"/>
          </a:p>
        </p:txBody>
      </p:sp>
      <p:sp>
        <p:nvSpPr>
          <p:cNvPr id="4" name="Text Placeholder 3">
            <a:extLst>
              <a:ext uri="{FF2B5EF4-FFF2-40B4-BE49-F238E27FC236}">
                <a16:creationId xmlns:a16="http://schemas.microsoft.com/office/drawing/2014/main" id="{17F91354-16BB-4265-9822-3A5B2D9407BC}"/>
              </a:ext>
            </a:extLst>
          </p:cNvPr>
          <p:cNvSpPr>
            <a:spLocks noGrp="1"/>
          </p:cNvSpPr>
          <p:nvPr>
            <p:ph type="body" sz="quarter" idx="32"/>
          </p:nvPr>
        </p:nvSpPr>
        <p:spPr>
          <a:xfrm>
            <a:off x="431800" y="1008000"/>
            <a:ext cx="5759993" cy="360000"/>
          </a:xfrm>
        </p:spPr>
        <p:txBody>
          <a:bodyPr/>
          <a:lstStyle/>
          <a:p>
            <a:r>
              <a:rPr lang="en-US" dirty="0"/>
              <a:t>CLAHE (Contrast Limited Adaptive Histogram Equalization)</a:t>
            </a:r>
            <a:endParaRPr lang="pt-BR" dirty="0"/>
          </a:p>
          <a:p>
            <a:endParaRPr lang="pt-BR" sz="1600" dirty="0"/>
          </a:p>
        </p:txBody>
      </p:sp>
      <p:pic>
        <p:nvPicPr>
          <p:cNvPr id="7" name="Content Placeholder 6">
            <a:extLst>
              <a:ext uri="{FF2B5EF4-FFF2-40B4-BE49-F238E27FC236}">
                <a16:creationId xmlns:a16="http://schemas.microsoft.com/office/drawing/2014/main" id="{49B4EB40-A4F8-43E7-AF0B-ABA6D4CDE293}"/>
              </a:ext>
            </a:extLst>
          </p:cNvPr>
          <p:cNvPicPr>
            <a:picLocks noGrp="1" noChangeAspect="1"/>
          </p:cNvPicPr>
          <p:nvPr>
            <p:ph sz="half" idx="1"/>
          </p:nvPr>
        </p:nvPicPr>
        <p:blipFill>
          <a:blip r:embed="rId2"/>
          <a:stretch>
            <a:fillRect/>
          </a:stretch>
        </p:blipFill>
        <p:spPr>
          <a:xfrm>
            <a:off x="431800" y="1363795"/>
            <a:ext cx="5472113" cy="4104084"/>
          </a:xfrm>
        </p:spPr>
      </p:pic>
      <p:sp>
        <p:nvSpPr>
          <p:cNvPr id="6" name="Slide Number Placeholder 5">
            <a:extLst>
              <a:ext uri="{FF2B5EF4-FFF2-40B4-BE49-F238E27FC236}">
                <a16:creationId xmlns:a16="http://schemas.microsoft.com/office/drawing/2014/main" id="{FF56ADB8-AAA3-4C25-82BD-D2724FA8D17C}"/>
              </a:ext>
            </a:extLst>
          </p:cNvPr>
          <p:cNvSpPr>
            <a:spLocks noGrp="1"/>
          </p:cNvSpPr>
          <p:nvPr>
            <p:ph type="sldNum" sz="quarter" idx="33"/>
          </p:nvPr>
        </p:nvSpPr>
        <p:spPr>
          <a:xfrm>
            <a:off x="11727656" y="6277243"/>
            <a:ext cx="464344" cy="400188"/>
          </a:xfrm>
        </p:spPr>
        <p:txBody>
          <a:bodyPr/>
          <a:lstStyle/>
          <a:p>
            <a:fld id="{19B51A1E-902D-48AF-9020-955120F399B6}" type="slidenum">
              <a:rPr lang="en-ZA" smtClean="0"/>
              <a:pPr/>
              <a:t>10</a:t>
            </a:fld>
            <a:endParaRPr lang="en-ZA" dirty="0"/>
          </a:p>
        </p:txBody>
      </p:sp>
      <p:sp>
        <p:nvSpPr>
          <p:cNvPr id="9" name="TextBox 8">
            <a:extLst>
              <a:ext uri="{FF2B5EF4-FFF2-40B4-BE49-F238E27FC236}">
                <a16:creationId xmlns:a16="http://schemas.microsoft.com/office/drawing/2014/main" id="{4C2E9EEF-3203-4C4E-96E1-98D25AB1D76C}"/>
              </a:ext>
            </a:extLst>
          </p:cNvPr>
          <p:cNvSpPr txBox="1"/>
          <p:nvPr/>
        </p:nvSpPr>
        <p:spPr>
          <a:xfrm>
            <a:off x="397508" y="5554007"/>
            <a:ext cx="5524321" cy="1200329"/>
          </a:xfrm>
          <a:prstGeom prst="rect">
            <a:avLst/>
          </a:prstGeom>
          <a:noFill/>
        </p:spPr>
        <p:txBody>
          <a:bodyPr wrap="square" rtlCol="0">
            <a:spAutoFit/>
          </a:bodyPr>
          <a:lstStyle/>
          <a:p>
            <a:r>
              <a:rPr lang="pt-BR" dirty="0"/>
              <a:t>A equalização adaptativa, divide a imagem em pequenos blocos de 8x8. O CLAHE apresentou resultados melhores que outras opções de equalização sem limitação de contraste.</a:t>
            </a:r>
          </a:p>
        </p:txBody>
      </p:sp>
      <p:pic>
        <p:nvPicPr>
          <p:cNvPr id="11" name="Picture Placeholder 10">
            <a:extLst>
              <a:ext uri="{FF2B5EF4-FFF2-40B4-BE49-F238E27FC236}">
                <a16:creationId xmlns:a16="http://schemas.microsoft.com/office/drawing/2014/main" id="{5214227D-BB8A-427D-895A-A19FF319A89C}"/>
              </a:ext>
            </a:extLst>
          </p:cNvPr>
          <p:cNvPicPr>
            <a:picLocks noGrp="1" noChangeAspect="1"/>
          </p:cNvPicPr>
          <p:nvPr>
            <p:ph type="pic" sz="quarter" idx="36"/>
          </p:nvPr>
        </p:nvPicPr>
        <p:blipFill rotWithShape="1">
          <a:blip r:embed="rId3"/>
          <a:srcRect t="12554" b="18613"/>
          <a:stretch/>
        </p:blipFill>
        <p:spPr>
          <a:xfrm>
            <a:off x="6282692" y="548654"/>
            <a:ext cx="5511800" cy="5704114"/>
          </a:xfrm>
        </p:spPr>
      </p:pic>
    </p:spTree>
    <p:extLst>
      <p:ext uri="{BB962C8B-B14F-4D97-AF65-F5344CB8AC3E}">
        <p14:creationId xmlns:p14="http://schemas.microsoft.com/office/powerpoint/2010/main" val="3299775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5928D3-4C9A-4276-9EB3-000EC79F9A61}"/>
              </a:ext>
            </a:extLst>
          </p:cNvPr>
          <p:cNvSpPr>
            <a:spLocks noGrp="1"/>
          </p:cNvSpPr>
          <p:nvPr>
            <p:ph type="title"/>
          </p:nvPr>
        </p:nvSpPr>
        <p:spPr/>
        <p:txBody>
          <a:bodyPr/>
          <a:lstStyle/>
          <a:p>
            <a:r>
              <a:rPr lang="pt-BR" dirty="0"/>
              <a:t>Suavização de imagens</a:t>
            </a:r>
          </a:p>
        </p:txBody>
      </p:sp>
      <p:sp>
        <p:nvSpPr>
          <p:cNvPr id="4" name="Text Placeholder 3">
            <a:extLst>
              <a:ext uri="{FF2B5EF4-FFF2-40B4-BE49-F238E27FC236}">
                <a16:creationId xmlns:a16="http://schemas.microsoft.com/office/drawing/2014/main" id="{FFD93AF0-1902-4E09-A4E7-92EFEA2165F6}"/>
              </a:ext>
            </a:extLst>
          </p:cNvPr>
          <p:cNvSpPr>
            <a:spLocks noGrp="1"/>
          </p:cNvSpPr>
          <p:nvPr>
            <p:ph type="body" sz="quarter" idx="32"/>
          </p:nvPr>
        </p:nvSpPr>
        <p:spPr/>
        <p:txBody>
          <a:bodyPr/>
          <a:lstStyle/>
          <a:p>
            <a:r>
              <a:rPr lang="pt-BR" dirty="0"/>
              <a:t>Suavização com filtro bilateral</a:t>
            </a:r>
          </a:p>
        </p:txBody>
      </p:sp>
      <p:sp>
        <p:nvSpPr>
          <p:cNvPr id="5" name="Content Placeholder 4">
            <a:extLst>
              <a:ext uri="{FF2B5EF4-FFF2-40B4-BE49-F238E27FC236}">
                <a16:creationId xmlns:a16="http://schemas.microsoft.com/office/drawing/2014/main" id="{1C3E88EA-CF3C-4784-A457-0B828318599E}"/>
              </a:ext>
            </a:extLst>
          </p:cNvPr>
          <p:cNvSpPr>
            <a:spLocks noGrp="1"/>
          </p:cNvSpPr>
          <p:nvPr>
            <p:ph sz="half" idx="1"/>
          </p:nvPr>
        </p:nvSpPr>
        <p:spPr/>
        <p:txBody>
          <a:bodyPr/>
          <a:lstStyle/>
          <a:p>
            <a:pPr marL="0" indent="0">
              <a:lnSpc>
                <a:spcPct val="100000"/>
              </a:lnSpc>
              <a:buNone/>
            </a:pPr>
            <a:r>
              <a:rPr lang="pt-BR" sz="2000" dirty="0"/>
              <a:t>É mais lento para calcular que um filtro por Mediana ou Gaussiana mas como vantagem apresenta a preservação de bordas e garante que o </a:t>
            </a:r>
            <a:r>
              <a:rPr lang="pt-BR" sz="2000" b="1" dirty="0"/>
              <a:t>ruído seja removido</a:t>
            </a:r>
            <a:r>
              <a:rPr lang="pt-BR" sz="2000" dirty="0"/>
              <a:t>. Além de um filtro gaussiano do espaço ao redor do pixel também é utilizado outro cálculo com outro filtro gaussiano que leva em conta a diferença de intensidade entre os pixels.</a:t>
            </a:r>
          </a:p>
          <a:p>
            <a:pPr marL="0" indent="0">
              <a:lnSpc>
                <a:spcPct val="100000"/>
              </a:lnSpc>
              <a:buNone/>
            </a:pPr>
            <a:r>
              <a:rPr lang="pt-BR" sz="2000" dirty="0"/>
              <a:t>Utilizamos um função do OpenCV com os parâmetros</a:t>
            </a:r>
          </a:p>
          <a:p>
            <a:pPr marL="0" indent="0">
              <a:buNone/>
            </a:pPr>
            <a:r>
              <a:rPr lang="pt-BR" sz="2000" dirty="0"/>
              <a:t>cv2.bilateralFilter(img, 7, 49, 49).</a:t>
            </a:r>
          </a:p>
        </p:txBody>
      </p:sp>
      <p:sp>
        <p:nvSpPr>
          <p:cNvPr id="6" name="Slide Number Placeholder 5">
            <a:extLst>
              <a:ext uri="{FF2B5EF4-FFF2-40B4-BE49-F238E27FC236}">
                <a16:creationId xmlns:a16="http://schemas.microsoft.com/office/drawing/2014/main" id="{9FF8D76D-7E57-4B00-A471-9BDAC85CFE02}"/>
              </a:ext>
            </a:extLst>
          </p:cNvPr>
          <p:cNvSpPr>
            <a:spLocks noGrp="1"/>
          </p:cNvSpPr>
          <p:nvPr>
            <p:ph type="sldNum" sz="quarter" idx="33"/>
          </p:nvPr>
        </p:nvSpPr>
        <p:spPr/>
        <p:txBody>
          <a:bodyPr/>
          <a:lstStyle/>
          <a:p>
            <a:fld id="{19B51A1E-902D-48AF-9020-955120F399B6}" type="slidenum">
              <a:rPr lang="en-ZA" smtClean="0"/>
              <a:pPr/>
              <a:t>11</a:t>
            </a:fld>
            <a:endParaRPr lang="en-ZA" dirty="0"/>
          </a:p>
        </p:txBody>
      </p:sp>
      <p:pic>
        <p:nvPicPr>
          <p:cNvPr id="10" name="Picture Placeholder 9">
            <a:extLst>
              <a:ext uri="{FF2B5EF4-FFF2-40B4-BE49-F238E27FC236}">
                <a16:creationId xmlns:a16="http://schemas.microsoft.com/office/drawing/2014/main" id="{39B0C96F-70D5-4BFA-B0EE-7C77A533BFDC}"/>
              </a:ext>
            </a:extLst>
          </p:cNvPr>
          <p:cNvPicPr>
            <a:picLocks noGrp="1" noChangeAspect="1"/>
          </p:cNvPicPr>
          <p:nvPr>
            <p:ph type="pic" sz="quarter" idx="36"/>
          </p:nvPr>
        </p:nvPicPr>
        <p:blipFill rotWithShape="1">
          <a:blip r:embed="rId2"/>
          <a:srcRect t="12030" b="15246"/>
          <a:stretch/>
        </p:blipFill>
        <p:spPr>
          <a:xfrm>
            <a:off x="6282692" y="383183"/>
            <a:ext cx="5511800" cy="6026537"/>
          </a:xfrm>
        </p:spPr>
      </p:pic>
    </p:spTree>
    <p:extLst>
      <p:ext uri="{BB962C8B-B14F-4D97-AF65-F5344CB8AC3E}">
        <p14:creationId xmlns:p14="http://schemas.microsoft.com/office/powerpoint/2010/main" val="3895826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833B91-5D60-43BD-9222-F3B40718C5B5}"/>
              </a:ext>
            </a:extLst>
          </p:cNvPr>
          <p:cNvSpPr>
            <a:spLocks noGrp="1"/>
          </p:cNvSpPr>
          <p:nvPr>
            <p:ph type="title"/>
          </p:nvPr>
        </p:nvSpPr>
        <p:spPr/>
        <p:txBody>
          <a:bodyPr/>
          <a:lstStyle/>
          <a:p>
            <a:r>
              <a:rPr lang="pt-BR" dirty="0"/>
              <a:t>Segmentação</a:t>
            </a:r>
          </a:p>
        </p:txBody>
      </p:sp>
      <p:sp>
        <p:nvSpPr>
          <p:cNvPr id="4" name="Text Placeholder 3">
            <a:extLst>
              <a:ext uri="{FF2B5EF4-FFF2-40B4-BE49-F238E27FC236}">
                <a16:creationId xmlns:a16="http://schemas.microsoft.com/office/drawing/2014/main" id="{01A9827E-5617-45DA-817F-BD7C0B422C6C}"/>
              </a:ext>
            </a:extLst>
          </p:cNvPr>
          <p:cNvSpPr>
            <a:spLocks noGrp="1"/>
          </p:cNvSpPr>
          <p:nvPr>
            <p:ph type="body" sz="quarter" idx="32"/>
          </p:nvPr>
        </p:nvSpPr>
        <p:spPr/>
        <p:txBody>
          <a:bodyPr/>
          <a:lstStyle/>
          <a:p>
            <a:r>
              <a:rPr lang="pt-BR" dirty="0"/>
              <a:t>Segmentação e métodos de detecção de bordas</a:t>
            </a:r>
          </a:p>
        </p:txBody>
      </p:sp>
      <p:sp>
        <p:nvSpPr>
          <p:cNvPr id="6" name="Slide Number Placeholder 5">
            <a:extLst>
              <a:ext uri="{FF2B5EF4-FFF2-40B4-BE49-F238E27FC236}">
                <a16:creationId xmlns:a16="http://schemas.microsoft.com/office/drawing/2014/main" id="{EE2D252B-811C-4757-BA2F-8497CF0806E2}"/>
              </a:ext>
            </a:extLst>
          </p:cNvPr>
          <p:cNvSpPr>
            <a:spLocks noGrp="1"/>
          </p:cNvSpPr>
          <p:nvPr>
            <p:ph type="sldNum" sz="quarter" idx="33"/>
          </p:nvPr>
        </p:nvSpPr>
        <p:spPr/>
        <p:txBody>
          <a:bodyPr/>
          <a:lstStyle/>
          <a:p>
            <a:fld id="{19B51A1E-902D-48AF-9020-955120F399B6}" type="slidenum">
              <a:rPr lang="en-ZA" smtClean="0"/>
              <a:pPr/>
              <a:t>12</a:t>
            </a:fld>
            <a:endParaRPr lang="en-ZA" dirty="0"/>
          </a:p>
        </p:txBody>
      </p:sp>
      <p:sp>
        <p:nvSpPr>
          <p:cNvPr id="5" name="Content Placeholder 4">
            <a:extLst>
              <a:ext uri="{FF2B5EF4-FFF2-40B4-BE49-F238E27FC236}">
                <a16:creationId xmlns:a16="http://schemas.microsoft.com/office/drawing/2014/main" id="{BE7C5CDB-5E89-4C4D-9ECF-45D6B1E75B5A}"/>
              </a:ext>
            </a:extLst>
          </p:cNvPr>
          <p:cNvSpPr>
            <a:spLocks noGrp="1"/>
          </p:cNvSpPr>
          <p:nvPr>
            <p:ph sz="half" idx="1"/>
          </p:nvPr>
        </p:nvSpPr>
        <p:spPr>
          <a:xfrm>
            <a:off x="432000" y="1511566"/>
            <a:ext cx="5472000" cy="2372457"/>
          </a:xfrm>
        </p:spPr>
        <p:txBody>
          <a:bodyPr/>
          <a:lstStyle/>
          <a:p>
            <a:pPr marL="0" indent="0">
              <a:buNone/>
            </a:pPr>
            <a:r>
              <a:rPr lang="pt-BR" sz="2000" dirty="0"/>
              <a:t>Com o objetivos de encontrar as formas geométricas das placas, estamos utilizando o </a:t>
            </a:r>
            <a:r>
              <a:rPr lang="pt-BR" sz="2000" b="1" dirty="0"/>
              <a:t>detector de bordas de Canny</a:t>
            </a:r>
            <a:r>
              <a:rPr lang="pt-BR" sz="2000" dirty="0"/>
              <a:t>. Um algoritmo multi-estágios para detectar uma ampla margem de bordas na imagem.</a:t>
            </a:r>
          </a:p>
          <a:p>
            <a:pPr marL="0" indent="0">
              <a:buNone/>
            </a:pPr>
            <a:r>
              <a:rPr lang="pt-BR" sz="2000" dirty="0"/>
              <a:t>No exemplo da imagem ao lado, para cada forma tentamos identificar se possui quatro cantos, um losango ou quadrado ou retangulo e recortamos a área da imagem original.</a:t>
            </a:r>
          </a:p>
        </p:txBody>
      </p:sp>
      <p:pic>
        <p:nvPicPr>
          <p:cNvPr id="13" name="Picture Placeholder 12">
            <a:extLst>
              <a:ext uri="{FF2B5EF4-FFF2-40B4-BE49-F238E27FC236}">
                <a16:creationId xmlns:a16="http://schemas.microsoft.com/office/drawing/2014/main" id="{1DF605D2-6B7C-4FB6-9ABF-1D58B5E1F6C4}"/>
              </a:ext>
            </a:extLst>
          </p:cNvPr>
          <p:cNvPicPr>
            <a:picLocks noGrp="1" noChangeAspect="1"/>
          </p:cNvPicPr>
          <p:nvPr>
            <p:ph type="pic" sz="quarter" idx="36"/>
          </p:nvPr>
        </p:nvPicPr>
        <p:blipFill>
          <a:blip r:embed="rId2"/>
          <a:srcRect l="2150" r="2150"/>
          <a:stretch>
            <a:fillRect/>
          </a:stretch>
        </p:blipFill>
        <p:spPr/>
      </p:pic>
      <p:pic>
        <p:nvPicPr>
          <p:cNvPr id="17" name="Picture 16">
            <a:extLst>
              <a:ext uri="{FF2B5EF4-FFF2-40B4-BE49-F238E27FC236}">
                <a16:creationId xmlns:a16="http://schemas.microsoft.com/office/drawing/2014/main" id="{00BD2411-5D5B-4971-AFE4-62E11216648B}"/>
              </a:ext>
            </a:extLst>
          </p:cNvPr>
          <p:cNvPicPr>
            <a:picLocks noChangeAspect="1"/>
          </p:cNvPicPr>
          <p:nvPr/>
        </p:nvPicPr>
        <p:blipFill rotWithShape="1">
          <a:blip r:embed="rId3"/>
          <a:srcRect l="6364" t="38634"/>
          <a:stretch/>
        </p:blipFill>
        <p:spPr>
          <a:xfrm>
            <a:off x="3709850" y="3953692"/>
            <a:ext cx="2354581" cy="2151017"/>
          </a:xfrm>
          <a:prstGeom prst="rect">
            <a:avLst/>
          </a:prstGeom>
        </p:spPr>
      </p:pic>
      <p:sp>
        <p:nvSpPr>
          <p:cNvPr id="19" name="TextBox 18">
            <a:extLst>
              <a:ext uri="{FF2B5EF4-FFF2-40B4-BE49-F238E27FC236}">
                <a16:creationId xmlns:a16="http://schemas.microsoft.com/office/drawing/2014/main" id="{97D490EE-DC55-4E3B-9C83-65545D2D0DA7}"/>
              </a:ext>
            </a:extLst>
          </p:cNvPr>
          <p:cNvSpPr txBox="1"/>
          <p:nvPr/>
        </p:nvSpPr>
        <p:spPr>
          <a:xfrm>
            <a:off x="339634" y="3921600"/>
            <a:ext cx="3265715" cy="2585323"/>
          </a:xfrm>
          <a:prstGeom prst="rect">
            <a:avLst/>
          </a:prstGeom>
          <a:noFill/>
        </p:spPr>
        <p:txBody>
          <a:bodyPr wrap="square" rtlCol="0">
            <a:spAutoFit/>
          </a:bodyPr>
          <a:lstStyle/>
          <a:p>
            <a:r>
              <a:rPr lang="pt-BR" sz="1600" dirty="0"/>
              <a:t>Para facilitar e verificação de angulos das formas, foi preciso aplicar um algoritmo de suavização. O </a:t>
            </a:r>
            <a:r>
              <a:rPr lang="pt-BR" sz="1600" b="1" dirty="0"/>
              <a:t>Ramer-Douglas-Peucker</a:t>
            </a:r>
            <a:r>
              <a:rPr lang="pt-BR" sz="1600" dirty="0"/>
              <a:t>, algoritmo iterativo de ajuste de ponto final, é um algoritmo que dizima uma curva composta de segmentos de linha para uma curva semelhante com menos pontos.</a:t>
            </a:r>
          </a:p>
          <a:p>
            <a:endParaRPr lang="pt-BR" dirty="0"/>
          </a:p>
        </p:txBody>
      </p:sp>
    </p:spTree>
    <p:extLst>
      <p:ext uri="{BB962C8B-B14F-4D97-AF65-F5344CB8AC3E}">
        <p14:creationId xmlns:p14="http://schemas.microsoft.com/office/powerpoint/2010/main" val="384377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833B91-5D60-43BD-9222-F3B40718C5B5}"/>
              </a:ext>
            </a:extLst>
          </p:cNvPr>
          <p:cNvSpPr>
            <a:spLocks noGrp="1"/>
          </p:cNvSpPr>
          <p:nvPr>
            <p:ph type="title"/>
          </p:nvPr>
        </p:nvSpPr>
        <p:spPr/>
        <p:txBody>
          <a:bodyPr/>
          <a:lstStyle/>
          <a:p>
            <a:r>
              <a:rPr lang="pt-BR" dirty="0"/>
              <a:t>Limiarização</a:t>
            </a:r>
          </a:p>
        </p:txBody>
      </p:sp>
      <p:sp>
        <p:nvSpPr>
          <p:cNvPr id="4" name="Text Placeholder 3">
            <a:extLst>
              <a:ext uri="{FF2B5EF4-FFF2-40B4-BE49-F238E27FC236}">
                <a16:creationId xmlns:a16="http://schemas.microsoft.com/office/drawing/2014/main" id="{01A9827E-5617-45DA-817F-BD7C0B422C6C}"/>
              </a:ext>
            </a:extLst>
          </p:cNvPr>
          <p:cNvSpPr>
            <a:spLocks noGrp="1"/>
          </p:cNvSpPr>
          <p:nvPr>
            <p:ph type="body" sz="quarter" idx="32"/>
          </p:nvPr>
        </p:nvSpPr>
        <p:spPr/>
        <p:txBody>
          <a:bodyPr/>
          <a:lstStyle/>
          <a:p>
            <a:r>
              <a:rPr lang="pt-BR" sz="2000" dirty="0"/>
              <a:t>Threshold com Otsu</a:t>
            </a:r>
          </a:p>
        </p:txBody>
      </p:sp>
      <p:sp>
        <p:nvSpPr>
          <p:cNvPr id="6" name="Slide Number Placeholder 5">
            <a:extLst>
              <a:ext uri="{FF2B5EF4-FFF2-40B4-BE49-F238E27FC236}">
                <a16:creationId xmlns:a16="http://schemas.microsoft.com/office/drawing/2014/main" id="{EE2D252B-811C-4757-BA2F-8497CF0806E2}"/>
              </a:ext>
            </a:extLst>
          </p:cNvPr>
          <p:cNvSpPr>
            <a:spLocks noGrp="1"/>
          </p:cNvSpPr>
          <p:nvPr>
            <p:ph type="sldNum" sz="quarter" idx="33"/>
          </p:nvPr>
        </p:nvSpPr>
        <p:spPr/>
        <p:txBody>
          <a:bodyPr/>
          <a:lstStyle/>
          <a:p>
            <a:fld id="{19B51A1E-902D-48AF-9020-955120F399B6}" type="slidenum">
              <a:rPr lang="en-ZA" smtClean="0"/>
              <a:pPr/>
              <a:t>13</a:t>
            </a:fld>
            <a:endParaRPr lang="en-ZA" dirty="0"/>
          </a:p>
        </p:txBody>
      </p:sp>
      <p:sp>
        <p:nvSpPr>
          <p:cNvPr id="5" name="Content Placeholder 4">
            <a:extLst>
              <a:ext uri="{FF2B5EF4-FFF2-40B4-BE49-F238E27FC236}">
                <a16:creationId xmlns:a16="http://schemas.microsoft.com/office/drawing/2014/main" id="{BE7C5CDB-5E89-4C4D-9ECF-45D6B1E75B5A}"/>
              </a:ext>
            </a:extLst>
          </p:cNvPr>
          <p:cNvSpPr>
            <a:spLocks noGrp="1"/>
          </p:cNvSpPr>
          <p:nvPr>
            <p:ph sz="half" idx="1"/>
          </p:nvPr>
        </p:nvSpPr>
        <p:spPr>
          <a:xfrm>
            <a:off x="432000" y="1511566"/>
            <a:ext cx="5472000" cy="1815107"/>
          </a:xfrm>
        </p:spPr>
        <p:txBody>
          <a:bodyPr/>
          <a:lstStyle/>
          <a:p>
            <a:pPr marL="0" indent="0">
              <a:lnSpc>
                <a:spcPct val="100000"/>
              </a:lnSpc>
              <a:buNone/>
            </a:pPr>
            <a:r>
              <a:rPr lang="pt-BR" sz="2000" dirty="0"/>
              <a:t>Para cada objeto encontrado, recortamos da imagem, normalizamos o tamanho e aplicamos uma limiarização utilizando o algoritmo do Otsu e passamos para a segunda fase de processamento. A imagem binária facilita o processo e define bem as formas para extração das características.</a:t>
            </a:r>
          </a:p>
        </p:txBody>
      </p:sp>
      <p:pic>
        <p:nvPicPr>
          <p:cNvPr id="11" name="Picture 10">
            <a:extLst>
              <a:ext uri="{FF2B5EF4-FFF2-40B4-BE49-F238E27FC236}">
                <a16:creationId xmlns:a16="http://schemas.microsoft.com/office/drawing/2014/main" id="{A163F5CA-D1D2-40F0-99F7-5EF0F2566DD1}"/>
              </a:ext>
            </a:extLst>
          </p:cNvPr>
          <p:cNvPicPr>
            <a:picLocks noChangeAspect="1"/>
          </p:cNvPicPr>
          <p:nvPr/>
        </p:nvPicPr>
        <p:blipFill>
          <a:blip r:embed="rId2"/>
          <a:stretch>
            <a:fillRect/>
          </a:stretch>
        </p:blipFill>
        <p:spPr>
          <a:xfrm>
            <a:off x="1783897" y="3715022"/>
            <a:ext cx="2876550" cy="2876550"/>
          </a:xfrm>
          <a:prstGeom prst="rect">
            <a:avLst/>
          </a:prstGeom>
        </p:spPr>
      </p:pic>
      <p:pic>
        <p:nvPicPr>
          <p:cNvPr id="10" name="Picture Placeholder 9">
            <a:extLst>
              <a:ext uri="{FF2B5EF4-FFF2-40B4-BE49-F238E27FC236}">
                <a16:creationId xmlns:a16="http://schemas.microsoft.com/office/drawing/2014/main" id="{63627F79-D1A4-474D-AAE5-80920AA8C100}"/>
              </a:ext>
            </a:extLst>
          </p:cNvPr>
          <p:cNvPicPr>
            <a:picLocks noGrp="1" noChangeAspect="1"/>
          </p:cNvPicPr>
          <p:nvPr>
            <p:ph type="pic" sz="quarter" idx="36"/>
          </p:nvPr>
        </p:nvPicPr>
        <p:blipFill>
          <a:blip r:embed="rId3"/>
          <a:srcRect l="2150" r="2150"/>
          <a:stretch>
            <a:fillRect/>
          </a:stretch>
        </p:blipFill>
        <p:spPr/>
      </p:pic>
    </p:spTree>
    <p:extLst>
      <p:ext uri="{BB962C8B-B14F-4D97-AF65-F5344CB8AC3E}">
        <p14:creationId xmlns:p14="http://schemas.microsoft.com/office/powerpoint/2010/main" val="3508457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833B91-5D60-43BD-9222-F3B40718C5B5}"/>
              </a:ext>
            </a:extLst>
          </p:cNvPr>
          <p:cNvSpPr>
            <a:spLocks noGrp="1"/>
          </p:cNvSpPr>
          <p:nvPr>
            <p:ph type="title"/>
          </p:nvPr>
        </p:nvSpPr>
        <p:spPr>
          <a:xfrm>
            <a:off x="431999" y="432000"/>
            <a:ext cx="10836891" cy="432000"/>
          </a:xfrm>
        </p:spPr>
        <p:txBody>
          <a:bodyPr/>
          <a:lstStyle/>
          <a:p>
            <a:r>
              <a:rPr lang="pt-BR" dirty="0"/>
              <a:t>Processamento</a:t>
            </a:r>
          </a:p>
        </p:txBody>
      </p:sp>
      <p:sp>
        <p:nvSpPr>
          <p:cNvPr id="4" name="Text Placeholder 3">
            <a:extLst>
              <a:ext uri="{FF2B5EF4-FFF2-40B4-BE49-F238E27FC236}">
                <a16:creationId xmlns:a16="http://schemas.microsoft.com/office/drawing/2014/main" id="{01A9827E-5617-45DA-817F-BD7C0B422C6C}"/>
              </a:ext>
            </a:extLst>
          </p:cNvPr>
          <p:cNvSpPr>
            <a:spLocks noGrp="1"/>
          </p:cNvSpPr>
          <p:nvPr>
            <p:ph type="body" sz="quarter" idx="32"/>
          </p:nvPr>
        </p:nvSpPr>
        <p:spPr>
          <a:xfrm>
            <a:off x="431801" y="1008000"/>
            <a:ext cx="10776130" cy="360000"/>
          </a:xfrm>
        </p:spPr>
        <p:txBody>
          <a:bodyPr/>
          <a:lstStyle/>
          <a:p>
            <a:r>
              <a:rPr lang="pt-BR" sz="2000" dirty="0"/>
              <a:t>Definição de uma forma única para cada objetivo</a:t>
            </a:r>
          </a:p>
        </p:txBody>
      </p:sp>
      <p:sp>
        <p:nvSpPr>
          <p:cNvPr id="6" name="Slide Number Placeholder 5">
            <a:extLst>
              <a:ext uri="{FF2B5EF4-FFF2-40B4-BE49-F238E27FC236}">
                <a16:creationId xmlns:a16="http://schemas.microsoft.com/office/drawing/2014/main" id="{EE2D252B-811C-4757-BA2F-8497CF0806E2}"/>
              </a:ext>
            </a:extLst>
          </p:cNvPr>
          <p:cNvSpPr>
            <a:spLocks noGrp="1"/>
          </p:cNvSpPr>
          <p:nvPr>
            <p:ph type="sldNum" sz="quarter" idx="33"/>
          </p:nvPr>
        </p:nvSpPr>
        <p:spPr/>
        <p:txBody>
          <a:bodyPr/>
          <a:lstStyle/>
          <a:p>
            <a:fld id="{19B51A1E-902D-48AF-9020-955120F399B6}" type="slidenum">
              <a:rPr lang="en-ZA" smtClean="0"/>
              <a:pPr/>
              <a:t>14</a:t>
            </a:fld>
            <a:endParaRPr lang="en-ZA" dirty="0"/>
          </a:p>
        </p:txBody>
      </p:sp>
      <p:sp>
        <p:nvSpPr>
          <p:cNvPr id="5" name="Content Placeholder 4">
            <a:extLst>
              <a:ext uri="{FF2B5EF4-FFF2-40B4-BE49-F238E27FC236}">
                <a16:creationId xmlns:a16="http://schemas.microsoft.com/office/drawing/2014/main" id="{BE7C5CDB-5E89-4C4D-9ECF-45D6B1E75B5A}"/>
              </a:ext>
            </a:extLst>
          </p:cNvPr>
          <p:cNvSpPr>
            <a:spLocks noGrp="1"/>
          </p:cNvSpPr>
          <p:nvPr>
            <p:ph sz="half" idx="1"/>
          </p:nvPr>
        </p:nvSpPr>
        <p:spPr>
          <a:xfrm>
            <a:off x="432000" y="1511566"/>
            <a:ext cx="5812046" cy="2746925"/>
          </a:xfrm>
        </p:spPr>
        <p:txBody>
          <a:bodyPr/>
          <a:lstStyle/>
          <a:p>
            <a:pPr marL="0" indent="0">
              <a:lnSpc>
                <a:spcPct val="100000"/>
              </a:lnSpc>
              <a:buNone/>
            </a:pPr>
            <a:r>
              <a:rPr lang="pt-BR" sz="2000" dirty="0"/>
              <a:t>Neste momento cada corte na imgem vai representar um objeto que desejamos comprar com as placas de sinalização do nosso dataset anotado. Para isso precisamos representar a imagem como um vetor de números onde é possível realizar operações de comparação. Baseado na natureza de nossas imagens e no pré-processamento realizado, optamos por testar </a:t>
            </a:r>
            <a:r>
              <a:rPr lang="pt-BR" sz="2000" b="1" dirty="0"/>
              <a:t>descritores de forma baseados em regiões</a:t>
            </a:r>
            <a:r>
              <a:rPr lang="pt-BR" sz="2000" dirty="0"/>
              <a:t>.</a:t>
            </a:r>
          </a:p>
        </p:txBody>
      </p:sp>
      <p:pic>
        <p:nvPicPr>
          <p:cNvPr id="15" name="Picture 14">
            <a:extLst>
              <a:ext uri="{FF2B5EF4-FFF2-40B4-BE49-F238E27FC236}">
                <a16:creationId xmlns:a16="http://schemas.microsoft.com/office/drawing/2014/main" id="{F670189B-D328-4420-8D8E-32813233B2B5}"/>
              </a:ext>
            </a:extLst>
          </p:cNvPr>
          <p:cNvPicPr>
            <a:picLocks noChangeAspect="1"/>
          </p:cNvPicPr>
          <p:nvPr/>
        </p:nvPicPr>
        <p:blipFill>
          <a:blip r:embed="rId2"/>
          <a:stretch>
            <a:fillRect/>
          </a:stretch>
        </p:blipFill>
        <p:spPr>
          <a:xfrm>
            <a:off x="7478849" y="1650637"/>
            <a:ext cx="3835400" cy="3835400"/>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B0323029-2C08-4F3B-BDF4-8E9A778CC018}"/>
              </a:ext>
            </a:extLst>
          </p:cNvPr>
          <p:cNvPicPr>
            <a:picLocks noChangeAspect="1"/>
          </p:cNvPicPr>
          <p:nvPr/>
        </p:nvPicPr>
        <p:blipFill rotWithShape="1">
          <a:blip r:embed="rId3"/>
          <a:srcRect b="32446"/>
          <a:stretch/>
        </p:blipFill>
        <p:spPr>
          <a:xfrm>
            <a:off x="453525" y="4023905"/>
            <a:ext cx="6181725" cy="2638153"/>
          </a:xfrm>
          <a:prstGeom prst="rect">
            <a:avLst/>
          </a:prstGeom>
        </p:spPr>
      </p:pic>
      <p:sp>
        <p:nvSpPr>
          <p:cNvPr id="9" name="Rectangle 8">
            <a:extLst>
              <a:ext uri="{FF2B5EF4-FFF2-40B4-BE49-F238E27FC236}">
                <a16:creationId xmlns:a16="http://schemas.microsoft.com/office/drawing/2014/main" id="{D9E495C0-B877-4C62-9ED7-3AB843B2D3A9}"/>
              </a:ext>
            </a:extLst>
          </p:cNvPr>
          <p:cNvSpPr/>
          <p:nvPr/>
        </p:nvSpPr>
        <p:spPr>
          <a:xfrm>
            <a:off x="3161211" y="5381897"/>
            <a:ext cx="1349829" cy="1375954"/>
          </a:xfrm>
          <a:prstGeom prst="rect">
            <a:avLst/>
          </a:prstGeom>
          <a:no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975702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833B91-5D60-43BD-9222-F3B40718C5B5}"/>
              </a:ext>
            </a:extLst>
          </p:cNvPr>
          <p:cNvSpPr>
            <a:spLocks noGrp="1"/>
          </p:cNvSpPr>
          <p:nvPr>
            <p:ph type="title"/>
          </p:nvPr>
        </p:nvSpPr>
        <p:spPr>
          <a:xfrm>
            <a:off x="431999" y="432000"/>
            <a:ext cx="10549509" cy="432000"/>
          </a:xfrm>
        </p:spPr>
        <p:txBody>
          <a:bodyPr/>
          <a:lstStyle/>
          <a:p>
            <a:r>
              <a:rPr lang="pt-BR" dirty="0"/>
              <a:t>Extração de características</a:t>
            </a:r>
          </a:p>
        </p:txBody>
      </p:sp>
      <p:sp>
        <p:nvSpPr>
          <p:cNvPr id="4" name="Text Placeholder 3">
            <a:extLst>
              <a:ext uri="{FF2B5EF4-FFF2-40B4-BE49-F238E27FC236}">
                <a16:creationId xmlns:a16="http://schemas.microsoft.com/office/drawing/2014/main" id="{01A9827E-5617-45DA-817F-BD7C0B422C6C}"/>
              </a:ext>
            </a:extLst>
          </p:cNvPr>
          <p:cNvSpPr>
            <a:spLocks noGrp="1"/>
          </p:cNvSpPr>
          <p:nvPr>
            <p:ph type="body" sz="quarter" idx="32"/>
          </p:nvPr>
        </p:nvSpPr>
        <p:spPr/>
        <p:txBody>
          <a:bodyPr/>
          <a:lstStyle/>
          <a:p>
            <a:r>
              <a:rPr lang="pt-BR" sz="2000" dirty="0"/>
              <a:t>Momentos invariantes da uma imagem</a:t>
            </a:r>
          </a:p>
        </p:txBody>
      </p:sp>
      <p:sp>
        <p:nvSpPr>
          <p:cNvPr id="6" name="Slide Number Placeholder 5">
            <a:extLst>
              <a:ext uri="{FF2B5EF4-FFF2-40B4-BE49-F238E27FC236}">
                <a16:creationId xmlns:a16="http://schemas.microsoft.com/office/drawing/2014/main" id="{EE2D252B-811C-4757-BA2F-8497CF0806E2}"/>
              </a:ext>
            </a:extLst>
          </p:cNvPr>
          <p:cNvSpPr>
            <a:spLocks noGrp="1"/>
          </p:cNvSpPr>
          <p:nvPr>
            <p:ph type="sldNum" sz="quarter" idx="33"/>
          </p:nvPr>
        </p:nvSpPr>
        <p:spPr/>
        <p:txBody>
          <a:bodyPr/>
          <a:lstStyle/>
          <a:p>
            <a:fld id="{19B51A1E-902D-48AF-9020-955120F399B6}" type="slidenum">
              <a:rPr lang="en-ZA" smtClean="0"/>
              <a:pPr/>
              <a:t>15</a:t>
            </a:fld>
            <a:endParaRPr lang="en-ZA" dirty="0"/>
          </a:p>
        </p:txBody>
      </p:sp>
      <p:sp>
        <p:nvSpPr>
          <p:cNvPr id="5" name="Content Placeholder 4">
            <a:extLst>
              <a:ext uri="{FF2B5EF4-FFF2-40B4-BE49-F238E27FC236}">
                <a16:creationId xmlns:a16="http://schemas.microsoft.com/office/drawing/2014/main" id="{BE7C5CDB-5E89-4C4D-9ECF-45D6B1E75B5A}"/>
              </a:ext>
            </a:extLst>
          </p:cNvPr>
          <p:cNvSpPr>
            <a:spLocks noGrp="1"/>
          </p:cNvSpPr>
          <p:nvPr>
            <p:ph sz="half" idx="1"/>
          </p:nvPr>
        </p:nvSpPr>
        <p:spPr>
          <a:xfrm>
            <a:off x="431999" y="1511567"/>
            <a:ext cx="6142971" cy="3748410"/>
          </a:xfrm>
        </p:spPr>
        <p:txBody>
          <a:bodyPr/>
          <a:lstStyle/>
          <a:p>
            <a:pPr marL="0" indent="0">
              <a:lnSpc>
                <a:spcPct val="100000"/>
              </a:lnSpc>
              <a:buNone/>
            </a:pPr>
            <a:r>
              <a:rPr lang="pt-BR" sz="2000" dirty="0"/>
              <a:t>Os momentos permitem o cálculo da área de um objeto (conjunto de pixeis conectados), centroide de um objeto ou também permite identificar um determinado objeto mesmo que tenha sofrido mudança de tamanho ou mesmo que seja rotacionado. E vamos aplicar em nossa imagem binarizada.</a:t>
            </a:r>
          </a:p>
          <a:p>
            <a:pPr marL="0" indent="0">
              <a:lnSpc>
                <a:spcPct val="100000"/>
              </a:lnSpc>
              <a:buNone/>
            </a:pPr>
            <a:r>
              <a:rPr lang="pt-BR" sz="2000" dirty="0"/>
              <a:t>A biblioteca do OpenCV que estamos utilizando para validar o projeto possui uma implementação dos Momentos de Hu, porem, em alguns artigos que compararam os momentos de Hu com os momentos de Zernike, com este segundo se obteve um resultado mais preciso.</a:t>
            </a:r>
          </a:p>
        </p:txBody>
      </p:sp>
      <p:pic>
        <p:nvPicPr>
          <p:cNvPr id="15" name="Picture 14">
            <a:extLst>
              <a:ext uri="{FF2B5EF4-FFF2-40B4-BE49-F238E27FC236}">
                <a16:creationId xmlns:a16="http://schemas.microsoft.com/office/drawing/2014/main" id="{F670189B-D328-4420-8D8E-32813233B2B5}"/>
              </a:ext>
            </a:extLst>
          </p:cNvPr>
          <p:cNvPicPr>
            <a:picLocks noChangeAspect="1"/>
          </p:cNvPicPr>
          <p:nvPr/>
        </p:nvPicPr>
        <p:blipFill>
          <a:blip r:embed="rId2"/>
          <a:stretch>
            <a:fillRect/>
          </a:stretch>
        </p:blipFill>
        <p:spPr>
          <a:xfrm>
            <a:off x="7478849" y="1650637"/>
            <a:ext cx="3835400" cy="38354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55982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ZA" dirty="0" err="1"/>
              <a:t>Reconhecimento</a:t>
            </a:r>
            <a:r>
              <a:rPr lang="en-ZA" dirty="0"/>
              <a:t> de </a:t>
            </a:r>
            <a:r>
              <a:rPr lang="en-ZA" dirty="0" err="1"/>
              <a:t>Padrões</a:t>
            </a:r>
            <a:endParaRPr lang="en-ZA" dirty="0"/>
          </a:p>
        </p:txBody>
      </p:sp>
      <p:sp>
        <p:nvSpPr>
          <p:cNvPr id="3" name="Text Placeholder 2">
            <a:extLst>
              <a:ext uri="{FF2B5EF4-FFF2-40B4-BE49-F238E27FC236}">
                <a16:creationId xmlns:a16="http://schemas.microsoft.com/office/drawing/2014/main" id="{7CA42D59-EAD6-4F95-84F1-32A30F057856}"/>
              </a:ext>
            </a:extLst>
          </p:cNvPr>
          <p:cNvSpPr>
            <a:spLocks noGrp="1"/>
          </p:cNvSpPr>
          <p:nvPr>
            <p:ph type="body" sz="quarter" idx="32"/>
          </p:nvPr>
        </p:nvSpPr>
        <p:spPr/>
        <p:txBody>
          <a:bodyPr/>
          <a:lstStyle/>
          <a:p>
            <a:r>
              <a:rPr lang="en-ZA" dirty="0" err="1"/>
              <a:t>Comparação</a:t>
            </a:r>
            <a:r>
              <a:rPr lang="en-ZA" dirty="0"/>
              <a:t> de </a:t>
            </a:r>
            <a:r>
              <a:rPr lang="en-ZA" dirty="0" err="1"/>
              <a:t>carcterística</a:t>
            </a:r>
            <a:r>
              <a:rPr lang="en-ZA" dirty="0"/>
              <a:t> por </a:t>
            </a:r>
            <a:r>
              <a:rPr lang="en-ZA" dirty="0" err="1"/>
              <a:t>Distância</a:t>
            </a:r>
            <a:r>
              <a:rPr lang="en-ZA" dirty="0"/>
              <a:t> </a:t>
            </a:r>
            <a:r>
              <a:rPr lang="en-ZA" dirty="0" err="1"/>
              <a:t>Euclidiana</a:t>
            </a:r>
            <a:r>
              <a:rPr lang="en-ZA" dirty="0"/>
              <a:t> </a:t>
            </a:r>
          </a:p>
        </p:txBody>
      </p:sp>
      <p:sp>
        <p:nvSpPr>
          <p:cNvPr id="4" name="Text Placeholder 3">
            <a:extLst>
              <a:ext uri="{FF2B5EF4-FFF2-40B4-BE49-F238E27FC236}">
                <a16:creationId xmlns:a16="http://schemas.microsoft.com/office/drawing/2014/main" id="{6AB259A0-0017-492F-A0DC-4B70C7052AE0}"/>
              </a:ext>
            </a:extLst>
          </p:cNvPr>
          <p:cNvSpPr>
            <a:spLocks noGrp="1"/>
          </p:cNvSpPr>
          <p:nvPr>
            <p:ph type="body" idx="1"/>
          </p:nvPr>
        </p:nvSpPr>
        <p:spPr>
          <a:xfrm>
            <a:off x="432000" y="2459263"/>
            <a:ext cx="5472000" cy="360000"/>
          </a:xfrm>
        </p:spPr>
        <p:txBody>
          <a:bodyPr/>
          <a:lstStyle/>
          <a:p>
            <a:r>
              <a:rPr lang="en-ZA" dirty="0"/>
              <a:t>Um</a:t>
            </a:r>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000" y="2967097"/>
            <a:ext cx="5472000" cy="1882828"/>
          </a:xfrm>
        </p:spPr>
        <p:txBody>
          <a:bodyPr/>
          <a:lstStyle/>
          <a:p>
            <a:r>
              <a:rPr lang="en-ZA" dirty="0"/>
              <a:t>…</a:t>
            </a:r>
          </a:p>
        </p:txBody>
      </p:sp>
      <p:sp>
        <p:nvSpPr>
          <p:cNvPr id="6" name="Text Placeholder 5">
            <a:extLst>
              <a:ext uri="{FF2B5EF4-FFF2-40B4-BE49-F238E27FC236}">
                <a16:creationId xmlns:a16="http://schemas.microsoft.com/office/drawing/2014/main" id="{B237D1CA-B91A-410E-A968-D017BBE99F99}"/>
              </a:ext>
            </a:extLst>
          </p:cNvPr>
          <p:cNvSpPr>
            <a:spLocks noGrp="1"/>
          </p:cNvSpPr>
          <p:nvPr>
            <p:ph type="body" sz="quarter" idx="13"/>
          </p:nvPr>
        </p:nvSpPr>
        <p:spPr>
          <a:xfrm>
            <a:off x="6300000" y="2459788"/>
            <a:ext cx="5472000" cy="358775"/>
          </a:xfrm>
        </p:spPr>
        <p:txBody>
          <a:bodyPr/>
          <a:lstStyle/>
          <a:p>
            <a:r>
              <a:rPr lang="en-ZA" dirty="0" err="1"/>
              <a:t>Dois</a:t>
            </a:r>
            <a:endParaRPr lang="en-ZA" dirty="0"/>
          </a:p>
        </p:txBody>
      </p:sp>
      <p:sp>
        <p:nvSpPr>
          <p:cNvPr id="7" name="Text Placeholder 6">
            <a:extLst>
              <a:ext uri="{FF2B5EF4-FFF2-40B4-BE49-F238E27FC236}">
                <a16:creationId xmlns:a16="http://schemas.microsoft.com/office/drawing/2014/main" id="{26A87885-D672-4CF9-A78D-CFE98385B03A}"/>
              </a:ext>
            </a:extLst>
          </p:cNvPr>
          <p:cNvSpPr>
            <a:spLocks noGrp="1"/>
          </p:cNvSpPr>
          <p:nvPr>
            <p:ph type="body" sz="quarter" idx="12"/>
          </p:nvPr>
        </p:nvSpPr>
        <p:spPr>
          <a:xfrm>
            <a:off x="6299887" y="2963789"/>
            <a:ext cx="5472113" cy="1883984"/>
          </a:xfrm>
        </p:spPr>
        <p:txBody>
          <a:bodyPr/>
          <a:lstStyle/>
          <a:p>
            <a:r>
              <a:rPr lang="en-ZA" dirty="0"/>
              <a:t>….</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a:lstStyle/>
          <a:p>
            <a:fld id="{19B51A1E-902D-48AF-9020-955120F399B6}" type="slidenum">
              <a:rPr lang="en-ZA" smtClean="0"/>
              <a:pPr/>
              <a:t>16</a:t>
            </a:fld>
            <a:endParaRPr lang="en-ZA" dirty="0"/>
          </a:p>
        </p:txBody>
      </p:sp>
    </p:spTree>
    <p:extLst>
      <p:ext uri="{BB962C8B-B14F-4D97-AF65-F5344CB8AC3E}">
        <p14:creationId xmlns:p14="http://schemas.microsoft.com/office/powerpoint/2010/main" val="3188837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8949BC1C-2652-463F-8E07-8768CA4A8EE5}"/>
              </a:ext>
            </a:extLst>
          </p:cNvPr>
          <p:cNvPicPr>
            <a:picLocks noGrp="1" noChangeAspect="1"/>
          </p:cNvPicPr>
          <p:nvPr>
            <p:ph type="pic" sz="quarter" idx="14"/>
          </p:nvPr>
        </p:nvPicPr>
        <p:blipFill>
          <a:blip r:embed="rId2"/>
          <a:srcRect t="7890" b="7890"/>
          <a:stretch>
            <a:fillRect/>
          </a:stretch>
        </p:blipFill>
        <p:spPr>
          <a:xfrm>
            <a:off x="6271189" y="1368000"/>
            <a:ext cx="4904790" cy="4333769"/>
          </a:xfrm>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ZA" dirty="0" err="1"/>
              <a:t>Conclusão</a:t>
            </a:r>
            <a:endParaRPr lang="en-ZA" dirty="0"/>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r>
              <a:rPr lang="en-ZA" sz="2000" dirty="0" err="1"/>
              <a:t>Resultado</a:t>
            </a:r>
            <a:r>
              <a:rPr lang="en-ZA" sz="2000" dirty="0"/>
              <a:t> </a:t>
            </a:r>
            <a:r>
              <a:rPr lang="en-ZA" sz="2000" dirty="0" err="1"/>
              <a:t>eficiente</a:t>
            </a:r>
            <a:r>
              <a:rPr lang="en-ZA" sz="2000" dirty="0"/>
              <a:t> para o </a:t>
            </a:r>
            <a:r>
              <a:rPr lang="en-ZA" sz="2000" dirty="0" err="1"/>
              <a:t>problema</a:t>
            </a:r>
            <a:r>
              <a:rPr lang="en-ZA" sz="2000" dirty="0"/>
              <a:t> </a:t>
            </a:r>
            <a:r>
              <a:rPr lang="en-ZA" sz="2000" dirty="0" err="1"/>
              <a:t>proposto</a:t>
            </a:r>
            <a:endParaRPr lang="en-ZA" sz="2000"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40708" y="1476136"/>
            <a:ext cx="5472000" cy="4950789"/>
          </a:xfrm>
        </p:spPr>
        <p:txBody>
          <a:bodyPr/>
          <a:lstStyle/>
          <a:p>
            <a:pPr marL="0" indent="0">
              <a:buNone/>
            </a:pPr>
            <a:r>
              <a:rPr lang="pt-BR" sz="2000" dirty="0"/>
              <a:t>As técnicas de extração de características de Momentos das imagens e o pré-processamento para normalização, limiarização e detecção de contornos empregados na proposta deste projeto, se mostrou muito eficiente para classificação de imagens capturadas em um ambiente controlado. As taxas de acerto ficaram em torno de 97% dos testes realizados.</a:t>
            </a:r>
          </a:p>
          <a:p>
            <a:pPr marL="0" indent="0">
              <a:buNone/>
            </a:pPr>
            <a:r>
              <a:rPr lang="pt-BR" sz="2000" dirty="0"/>
              <a:t>Reconhecemos objetos invariante à escala, translação e rotação. E o pré-processamente teve um papel importante ao normalizar as imagens.</a:t>
            </a:r>
          </a:p>
          <a:p>
            <a:pPr marL="0" indent="0">
              <a:buNone/>
            </a:pPr>
            <a:r>
              <a:rPr lang="pt-BR" sz="2000" dirty="0"/>
              <a:t>Não realizamos testes com imagens em baixa resolução, sem iluminação natural ou com objetos parcialmente ocultos. Não temos dados para garantir que acuracidade vai permanecer alta.</a:t>
            </a:r>
            <a:r>
              <a:rPr lang="en-ZA" dirty="0"/>
              <a:t> </a:t>
            </a:r>
          </a:p>
        </p:txBody>
      </p:sp>
      <p:sp>
        <p:nvSpPr>
          <p:cNvPr id="15" name="Freeform 5" descr="Hollow image accent">
            <a:extLst>
              <a:ext uri="{FF2B5EF4-FFF2-40B4-BE49-F238E27FC236}">
                <a16:creationId xmlns:a16="http://schemas.microsoft.com/office/drawing/2014/main" id="{764DA446-807B-4C83-BB5A-59E3FABC93F3}"/>
              </a:ext>
              <a:ext uri="{C183D7F6-B498-43B3-948B-1728B52AA6E4}">
                <adec:decorative xmlns:adec="http://schemas.microsoft.com/office/drawing/2017/decorative" val="1"/>
              </a:ext>
            </a:extLst>
          </p:cNvPr>
          <p:cNvSpPr>
            <a:spLocks noChangeAspect="1"/>
          </p:cNvSpPr>
          <p:nvPr/>
        </p:nvSpPr>
        <p:spPr bwMode="auto">
          <a:xfrm>
            <a:off x="9554134" y="1117205"/>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Solid image accent">
            <a:extLst>
              <a:ext uri="{FF2B5EF4-FFF2-40B4-BE49-F238E27FC236}">
                <a16:creationId xmlns:a16="http://schemas.microsoft.com/office/drawing/2014/main" id="{F28CDBF8-0191-43F9-98FE-B98B08813979}"/>
              </a:ext>
              <a:ext uri="{C183D7F6-B498-43B3-948B-1728B52AA6E4}">
                <adec:decorative xmlns:adec="http://schemas.microsoft.com/office/drawing/2017/decorative" val="1"/>
              </a:ext>
            </a:extLst>
          </p:cNvPr>
          <p:cNvSpPr>
            <a:spLocks noChangeAspect="1"/>
          </p:cNvSpPr>
          <p:nvPr/>
        </p:nvSpPr>
        <p:spPr bwMode="auto">
          <a:xfrm>
            <a:off x="9369586" y="1844668"/>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ZA" smtClean="0"/>
              <a:pPr/>
              <a:t>17</a:t>
            </a:fld>
            <a:endParaRPr lang="en-ZA" dirty="0"/>
          </a:p>
        </p:txBody>
      </p:sp>
    </p:spTree>
    <p:extLst>
      <p:ext uri="{BB962C8B-B14F-4D97-AF65-F5344CB8AC3E}">
        <p14:creationId xmlns:p14="http://schemas.microsoft.com/office/powerpoint/2010/main" val="1329746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2A40AFBF-5BB7-4D58-97A8-B1DFD25888FB}"/>
              </a:ext>
            </a:extLst>
          </p:cNvPr>
          <p:cNvSpPr>
            <a:spLocks noGrp="1"/>
          </p:cNvSpPr>
          <p:nvPr>
            <p:ph type="pic" sz="quarter" idx="14"/>
          </p:nvPr>
        </p:nvSpPr>
        <p:spPr/>
      </p:sp>
      <p:sp>
        <p:nvSpPr>
          <p:cNvPr id="3" name="Title 2">
            <a:extLst>
              <a:ext uri="{FF2B5EF4-FFF2-40B4-BE49-F238E27FC236}">
                <a16:creationId xmlns:a16="http://schemas.microsoft.com/office/drawing/2014/main" id="{B2BE2DBA-CD55-4547-AD9B-DCE91CB234A9}"/>
              </a:ext>
            </a:extLst>
          </p:cNvPr>
          <p:cNvSpPr>
            <a:spLocks noGrp="1"/>
          </p:cNvSpPr>
          <p:nvPr>
            <p:ph type="title"/>
          </p:nvPr>
        </p:nvSpPr>
        <p:spPr/>
        <p:txBody>
          <a:bodyPr/>
          <a:lstStyle/>
          <a:p>
            <a:r>
              <a:rPr lang="pt-BR" dirty="0"/>
              <a:t>Referências</a:t>
            </a:r>
          </a:p>
        </p:txBody>
      </p:sp>
      <p:sp>
        <p:nvSpPr>
          <p:cNvPr id="4" name="Text Placeholder 3">
            <a:extLst>
              <a:ext uri="{FF2B5EF4-FFF2-40B4-BE49-F238E27FC236}">
                <a16:creationId xmlns:a16="http://schemas.microsoft.com/office/drawing/2014/main" id="{885839D3-8CDE-4941-B7E0-458E877C92C3}"/>
              </a:ext>
            </a:extLst>
          </p:cNvPr>
          <p:cNvSpPr>
            <a:spLocks noGrp="1"/>
          </p:cNvSpPr>
          <p:nvPr>
            <p:ph type="body" sz="quarter" idx="32"/>
          </p:nvPr>
        </p:nvSpPr>
        <p:spPr/>
        <p:txBody>
          <a:bodyPr/>
          <a:lstStyle/>
          <a:p>
            <a:r>
              <a:rPr lang="pt-BR" dirty="0"/>
              <a:t>Artigos e sites</a:t>
            </a:r>
          </a:p>
        </p:txBody>
      </p:sp>
      <p:sp>
        <p:nvSpPr>
          <p:cNvPr id="5" name="Content Placeholder 4">
            <a:extLst>
              <a:ext uri="{FF2B5EF4-FFF2-40B4-BE49-F238E27FC236}">
                <a16:creationId xmlns:a16="http://schemas.microsoft.com/office/drawing/2014/main" id="{503F9209-E837-4582-8F07-DFEA9F059C46}"/>
              </a:ext>
            </a:extLst>
          </p:cNvPr>
          <p:cNvSpPr>
            <a:spLocks noGrp="1"/>
          </p:cNvSpPr>
          <p:nvPr>
            <p:ph sz="half" idx="1"/>
          </p:nvPr>
        </p:nvSpPr>
        <p:spPr/>
        <p:txBody>
          <a:bodyPr/>
          <a:lstStyle/>
          <a:p>
            <a:r>
              <a:rPr lang="pt-BR" dirty="0">
                <a:hlinkClick r:id="rId2"/>
              </a:rPr>
              <a:t>http://www.ic.uff.br/~aconci</a:t>
            </a:r>
            <a:endParaRPr lang="pt-BR" dirty="0"/>
          </a:p>
          <a:p>
            <a:r>
              <a:rPr lang="pt-BR" dirty="0">
                <a:hlinkClick r:id="rId3"/>
              </a:rPr>
              <a:t>https://www.python.org/</a:t>
            </a:r>
            <a:endParaRPr lang="pt-BR" dirty="0"/>
          </a:p>
          <a:p>
            <a:r>
              <a:rPr lang="pt-BR" dirty="0">
                <a:hlinkClick r:id="rId4"/>
              </a:rPr>
              <a:t>https://opencv.org/</a:t>
            </a:r>
            <a:endParaRPr lang="pt-BR" dirty="0"/>
          </a:p>
          <a:p>
            <a:r>
              <a:rPr lang="pt-BR" dirty="0">
                <a:hlinkClick r:id="rId5"/>
              </a:rPr>
              <a:t>https://opencv-python-tutroals.readthedocs.io/en/latest/</a:t>
            </a:r>
            <a:endParaRPr lang="pt-BR" dirty="0"/>
          </a:p>
          <a:p>
            <a:endParaRPr lang="pt-BR" dirty="0"/>
          </a:p>
        </p:txBody>
      </p:sp>
      <p:sp>
        <p:nvSpPr>
          <p:cNvPr id="6" name="Slide Number Placeholder 5">
            <a:extLst>
              <a:ext uri="{FF2B5EF4-FFF2-40B4-BE49-F238E27FC236}">
                <a16:creationId xmlns:a16="http://schemas.microsoft.com/office/drawing/2014/main" id="{42027DD0-32E9-4F39-98C8-0AC236DBC10D}"/>
              </a:ext>
            </a:extLst>
          </p:cNvPr>
          <p:cNvSpPr>
            <a:spLocks noGrp="1"/>
          </p:cNvSpPr>
          <p:nvPr>
            <p:ph type="sldNum" sz="quarter" idx="33"/>
          </p:nvPr>
        </p:nvSpPr>
        <p:spPr/>
        <p:txBody>
          <a:bodyPr/>
          <a:lstStyle/>
          <a:p>
            <a:fld id="{19B51A1E-902D-48AF-9020-955120F399B6}" type="slidenum">
              <a:rPr lang="en-ZA" smtClean="0"/>
              <a:pPr/>
              <a:t>18</a:t>
            </a:fld>
            <a:endParaRPr lang="en-ZA" dirty="0"/>
          </a:p>
        </p:txBody>
      </p:sp>
    </p:spTree>
    <p:extLst>
      <p:ext uri="{BB962C8B-B14F-4D97-AF65-F5344CB8AC3E}">
        <p14:creationId xmlns:p14="http://schemas.microsoft.com/office/powerpoint/2010/main" val="447811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374428F7-9CF4-4D83-AE0C-74826FAF4300}"/>
              </a:ext>
            </a:extLst>
          </p:cNvPr>
          <p:cNvPicPr>
            <a:picLocks noGrp="1" noChangeAspect="1"/>
          </p:cNvPicPr>
          <p:nvPr>
            <p:ph type="pic" sz="quarter" idx="13"/>
          </p:nvPr>
        </p:nvPicPr>
        <p:blipFill>
          <a:blip r:embed="rId2"/>
          <a:srcRect l="4078" r="4078"/>
          <a:stretch>
            <a:fillRect/>
          </a:stretch>
        </p:blipFill>
        <p:spPr/>
      </p:pic>
      <p:sp>
        <p:nvSpPr>
          <p:cNvPr id="5" name="Title 4">
            <a:extLst>
              <a:ext uri="{FF2B5EF4-FFF2-40B4-BE49-F238E27FC236}">
                <a16:creationId xmlns:a16="http://schemas.microsoft.com/office/drawing/2014/main" id="{F0F5EDD8-47FC-4E04-A5E4-C88AEDCAD368}"/>
              </a:ext>
            </a:extLst>
          </p:cNvPr>
          <p:cNvSpPr>
            <a:spLocks noGrp="1"/>
          </p:cNvSpPr>
          <p:nvPr>
            <p:ph type="ctrTitle"/>
          </p:nvPr>
        </p:nvSpPr>
        <p:spPr/>
        <p:txBody>
          <a:bodyPr/>
          <a:lstStyle/>
          <a:p>
            <a:r>
              <a:rPr lang="pt-BR" dirty="0"/>
              <a:t>Equipe</a:t>
            </a:r>
          </a:p>
        </p:txBody>
      </p:sp>
      <p:sp>
        <p:nvSpPr>
          <p:cNvPr id="6" name="Subtitle 5">
            <a:extLst>
              <a:ext uri="{FF2B5EF4-FFF2-40B4-BE49-F238E27FC236}">
                <a16:creationId xmlns:a16="http://schemas.microsoft.com/office/drawing/2014/main" id="{6F3376D0-EEF9-4164-9AC4-9398FB33A777}"/>
              </a:ext>
            </a:extLst>
          </p:cNvPr>
          <p:cNvSpPr>
            <a:spLocks noGrp="1"/>
          </p:cNvSpPr>
          <p:nvPr>
            <p:ph type="subTitle" idx="1"/>
          </p:nvPr>
        </p:nvSpPr>
        <p:spPr/>
        <p:txBody>
          <a:bodyPr/>
          <a:lstStyle/>
          <a:p>
            <a:r>
              <a:rPr lang="pt-BR" sz="2400" dirty="0"/>
              <a:t>Rodrigo Lessa</a:t>
            </a:r>
          </a:p>
          <a:p>
            <a:r>
              <a:rPr lang="pt-BR" sz="2400" dirty="0"/>
              <a:t>Bruno Alonso</a:t>
            </a:r>
          </a:p>
        </p:txBody>
      </p:sp>
    </p:spTree>
    <p:extLst>
      <p:ext uri="{BB962C8B-B14F-4D97-AF65-F5344CB8AC3E}">
        <p14:creationId xmlns:p14="http://schemas.microsoft.com/office/powerpoint/2010/main" val="1274205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a:extLst>
              <a:ext uri="{FF2B5EF4-FFF2-40B4-BE49-F238E27FC236}">
                <a16:creationId xmlns:a16="http://schemas.microsoft.com/office/drawing/2014/main" id="{ECA9FE9D-6C63-47E9-AC72-2E6AD5ACF3CA}"/>
              </a:ext>
            </a:extLst>
          </p:cNvPr>
          <p:cNvPicPr>
            <a:picLocks noGrp="1" noChangeAspect="1"/>
          </p:cNvPicPr>
          <p:nvPr>
            <p:ph type="pic" sz="quarter" idx="13"/>
          </p:nvPr>
        </p:nvPicPr>
        <p:blipFill>
          <a:blip r:embed="rId2"/>
          <a:srcRect t="1594" b="1594"/>
          <a:stretch>
            <a:fillRect/>
          </a:stretch>
        </p:blipFill>
        <p:spPr/>
      </p:pic>
      <p:sp>
        <p:nvSpPr>
          <p:cNvPr id="15" name="Title 14">
            <a:extLst>
              <a:ext uri="{FF2B5EF4-FFF2-40B4-BE49-F238E27FC236}">
                <a16:creationId xmlns:a16="http://schemas.microsoft.com/office/drawing/2014/main" id="{E08244FD-2928-4CDA-9DDB-C8189660B871}"/>
              </a:ext>
            </a:extLst>
          </p:cNvPr>
          <p:cNvSpPr>
            <a:spLocks noGrp="1"/>
          </p:cNvSpPr>
          <p:nvPr>
            <p:ph type="ctrTitle"/>
          </p:nvPr>
        </p:nvSpPr>
        <p:spPr>
          <a:xfrm>
            <a:off x="3866117" y="1333500"/>
            <a:ext cx="4459766" cy="4657725"/>
          </a:xfrm>
        </p:spPr>
        <p:txBody>
          <a:bodyPr/>
          <a:lstStyle/>
          <a:p>
            <a:r>
              <a:rPr lang="pt-BR" dirty="0"/>
              <a:t>Sumário</a:t>
            </a:r>
          </a:p>
        </p:txBody>
      </p:sp>
      <p:sp>
        <p:nvSpPr>
          <p:cNvPr id="16" name="Subtitle 15">
            <a:extLst>
              <a:ext uri="{FF2B5EF4-FFF2-40B4-BE49-F238E27FC236}">
                <a16:creationId xmlns:a16="http://schemas.microsoft.com/office/drawing/2014/main" id="{ACC11907-978C-47D7-B465-0F1B5CE4E22B}"/>
              </a:ext>
            </a:extLst>
          </p:cNvPr>
          <p:cNvSpPr>
            <a:spLocks noGrp="1"/>
          </p:cNvSpPr>
          <p:nvPr>
            <p:ph type="subTitle" idx="1"/>
          </p:nvPr>
        </p:nvSpPr>
        <p:spPr>
          <a:xfrm>
            <a:off x="4048124" y="2428876"/>
            <a:ext cx="4000500" cy="3409949"/>
          </a:xfrm>
        </p:spPr>
        <p:txBody>
          <a:bodyPr/>
          <a:lstStyle/>
          <a:p>
            <a:pPr marL="457200" indent="-457200">
              <a:buFont typeface="+mj-lt"/>
              <a:buAutoNum type="arabicPeriod"/>
            </a:pPr>
            <a:r>
              <a:rPr lang="pt-BR" sz="2800" dirty="0"/>
              <a:t>Objetivo</a:t>
            </a:r>
          </a:p>
          <a:p>
            <a:pPr marL="457200" indent="-457200">
              <a:buFont typeface="+mj-lt"/>
              <a:buAutoNum type="arabicPeriod"/>
            </a:pPr>
            <a:r>
              <a:rPr lang="pt-BR" sz="2800" dirty="0"/>
              <a:t>Limitações de escopo</a:t>
            </a:r>
          </a:p>
          <a:p>
            <a:pPr marL="457200" indent="-457200">
              <a:buFont typeface="+mj-lt"/>
              <a:buAutoNum type="arabicPeriod"/>
            </a:pPr>
            <a:r>
              <a:rPr lang="pt-BR" sz="2800" dirty="0"/>
              <a:t>Pré-processamento</a:t>
            </a:r>
          </a:p>
          <a:p>
            <a:pPr marL="457200" indent="-457200">
              <a:buFont typeface="+mj-lt"/>
              <a:buAutoNum type="arabicPeriod"/>
            </a:pPr>
            <a:r>
              <a:rPr lang="pt-BR" sz="2800" dirty="0"/>
              <a:t>Processamento</a:t>
            </a:r>
          </a:p>
          <a:p>
            <a:pPr marL="457200" indent="-457200">
              <a:buFont typeface="+mj-lt"/>
              <a:buAutoNum type="arabicPeriod"/>
            </a:pPr>
            <a:r>
              <a:rPr lang="pt-BR" sz="2800" dirty="0"/>
              <a:t>Reconhecimento de padrões</a:t>
            </a:r>
          </a:p>
        </p:txBody>
      </p:sp>
    </p:spTree>
    <p:extLst>
      <p:ext uri="{BB962C8B-B14F-4D97-AF65-F5344CB8AC3E}">
        <p14:creationId xmlns:p14="http://schemas.microsoft.com/office/powerpoint/2010/main" val="389694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p:txBody>
          <a:bodyPr/>
          <a:lstStyle/>
          <a:p>
            <a:r>
              <a:rPr lang="pt-BR" dirty="0"/>
              <a:t>O Projeto</a:t>
            </a:r>
            <a:endParaRPr lang="en-ZA" dirty="0"/>
          </a:p>
        </p:txBody>
      </p:sp>
      <p:sp>
        <p:nvSpPr>
          <p:cNvPr id="3" name="Text Placeholder 2">
            <a:extLst>
              <a:ext uri="{FF2B5EF4-FFF2-40B4-BE49-F238E27FC236}">
                <a16:creationId xmlns:a16="http://schemas.microsoft.com/office/drawing/2014/main" id="{97C06D93-65F2-4552-88CF-83318CBE2CFC}"/>
              </a:ext>
            </a:extLst>
          </p:cNvPr>
          <p:cNvSpPr>
            <a:spLocks noGrp="1"/>
          </p:cNvSpPr>
          <p:nvPr>
            <p:ph type="body" sz="quarter" idx="32"/>
          </p:nvPr>
        </p:nvSpPr>
        <p:spPr>
          <a:xfrm>
            <a:off x="431801" y="1007999"/>
            <a:ext cx="5472000" cy="681463"/>
          </a:xfrm>
        </p:spPr>
        <p:txBody>
          <a:bodyPr/>
          <a:lstStyle/>
          <a:p>
            <a:r>
              <a:rPr lang="pt-BR" sz="2000" dirty="0"/>
              <a:t>Navegação autônoma e identificação de objetos</a:t>
            </a:r>
            <a:endParaRPr lang="en-ZA" sz="2000" dirty="0"/>
          </a:p>
        </p:txBody>
      </p:sp>
      <p:sp>
        <p:nvSpPr>
          <p:cNvPr id="29" name="Content Placeholder 28">
            <a:extLst>
              <a:ext uri="{FF2B5EF4-FFF2-40B4-BE49-F238E27FC236}">
                <a16:creationId xmlns:a16="http://schemas.microsoft.com/office/drawing/2014/main" id="{07FF37F8-D747-444C-8664-2DF836965C77}"/>
              </a:ext>
            </a:extLst>
          </p:cNvPr>
          <p:cNvSpPr>
            <a:spLocks noGrp="1"/>
          </p:cNvSpPr>
          <p:nvPr>
            <p:ph sz="half" idx="1"/>
          </p:nvPr>
        </p:nvSpPr>
        <p:spPr>
          <a:xfrm>
            <a:off x="432000" y="2056381"/>
            <a:ext cx="5472000" cy="4292167"/>
          </a:xfrm>
        </p:spPr>
        <p:txBody>
          <a:bodyPr/>
          <a:lstStyle/>
          <a:p>
            <a:pPr marL="0" indent="0">
              <a:buNone/>
            </a:pPr>
            <a:r>
              <a:rPr lang="pt-BR" sz="2800" dirty="0"/>
              <a:t>Objetivo</a:t>
            </a:r>
            <a:r>
              <a:rPr lang="en-ZA" sz="2800" dirty="0"/>
              <a:t> do </a:t>
            </a:r>
            <a:r>
              <a:rPr lang="pt-BR" sz="2800" dirty="0"/>
              <a:t>projeto</a:t>
            </a:r>
            <a:endParaRPr lang="pt-BR" dirty="0"/>
          </a:p>
          <a:p>
            <a:r>
              <a:rPr lang="pt-BR" sz="2000" dirty="0"/>
              <a:t>Dado uma </a:t>
            </a:r>
            <a:r>
              <a:rPr lang="pt-BR" sz="2000" b="1" dirty="0"/>
              <a:t>foto de placa de sinalização</a:t>
            </a:r>
            <a:r>
              <a:rPr lang="pt-BR" sz="2000" dirty="0"/>
              <a:t> como entrada da nossa Api a saída de resposta é o </a:t>
            </a:r>
            <a:r>
              <a:rPr lang="pt-BR" sz="2000" b="1" dirty="0"/>
              <a:t>tipo da placa reconhecida</a:t>
            </a:r>
            <a:r>
              <a:rPr lang="pt-BR" sz="2000" dirty="0"/>
              <a:t> com o desenho do símbolo de trânsito. O problema que tentamos resolver está associado a projetos de veículos robóticos terrestres, onde é necessário identificar não só o caminho como também obstáculos e sinalização de trânsito em todas as vias</a:t>
            </a:r>
            <a:r>
              <a:rPr lang="en-ZA" sz="2000" dirty="0"/>
              <a:t>. </a:t>
            </a:r>
          </a:p>
          <a:p>
            <a:r>
              <a:rPr lang="pt-BR" sz="2000" dirty="0"/>
              <a:t>O principal objetivo do projeto é identificar a sinalização para auxiliar na decisão dos sistemas autônomos</a:t>
            </a:r>
            <a:r>
              <a:rPr lang="en-ZA" sz="2000" dirty="0"/>
              <a:t>.</a:t>
            </a:r>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a:lstStyle/>
          <a:p>
            <a:fld id="{19B51A1E-902D-48AF-9020-955120F399B6}" type="slidenum">
              <a:rPr lang="en-ZA" smtClean="0"/>
              <a:pPr/>
              <a:t>4</a:t>
            </a:fld>
            <a:endParaRPr lang="en-ZA" dirty="0"/>
          </a:p>
        </p:txBody>
      </p:sp>
      <p:pic>
        <p:nvPicPr>
          <p:cNvPr id="19" name="Picture Placeholder 18">
            <a:extLst>
              <a:ext uri="{FF2B5EF4-FFF2-40B4-BE49-F238E27FC236}">
                <a16:creationId xmlns:a16="http://schemas.microsoft.com/office/drawing/2014/main" id="{D12055F5-8BA6-4E52-A49E-FC1189FAA5D7}"/>
              </a:ext>
            </a:extLst>
          </p:cNvPr>
          <p:cNvPicPr>
            <a:picLocks noGrp="1" noChangeAspect="1"/>
          </p:cNvPicPr>
          <p:nvPr>
            <p:ph type="pic" sz="quarter" idx="34"/>
          </p:nvPr>
        </p:nvPicPr>
        <p:blipFill>
          <a:blip r:embed="rId2"/>
          <a:srcRect t="5809" b="5809"/>
          <a:stretch>
            <a:fillRect/>
          </a:stretch>
        </p:blipFill>
        <p:spPr/>
      </p:pic>
      <p:pic>
        <p:nvPicPr>
          <p:cNvPr id="23" name="Picture Placeholder 22">
            <a:extLst>
              <a:ext uri="{FF2B5EF4-FFF2-40B4-BE49-F238E27FC236}">
                <a16:creationId xmlns:a16="http://schemas.microsoft.com/office/drawing/2014/main" id="{4F001E06-7144-4B52-9D7A-E385AF41A280}"/>
              </a:ext>
            </a:extLst>
          </p:cNvPr>
          <p:cNvPicPr>
            <a:picLocks noGrp="1" noChangeAspect="1"/>
          </p:cNvPicPr>
          <p:nvPr>
            <p:ph type="pic" sz="quarter" idx="35"/>
          </p:nvPr>
        </p:nvPicPr>
        <p:blipFill>
          <a:blip r:embed="rId3"/>
          <a:srcRect t="5809" b="5809"/>
          <a:stretch>
            <a:fillRect/>
          </a:stretch>
        </p:blipFill>
        <p:spPr/>
      </p:pic>
      <p:pic>
        <p:nvPicPr>
          <p:cNvPr id="27" name="Picture Placeholder 26">
            <a:extLst>
              <a:ext uri="{FF2B5EF4-FFF2-40B4-BE49-F238E27FC236}">
                <a16:creationId xmlns:a16="http://schemas.microsoft.com/office/drawing/2014/main" id="{2EC5CEB2-D7CD-469B-987B-2C1B5B04BCCD}"/>
              </a:ext>
            </a:extLst>
          </p:cNvPr>
          <p:cNvPicPr>
            <a:picLocks noGrp="1" noChangeAspect="1"/>
          </p:cNvPicPr>
          <p:nvPr>
            <p:ph type="pic" sz="quarter" idx="14"/>
          </p:nvPr>
        </p:nvPicPr>
        <p:blipFill>
          <a:blip r:embed="rId4"/>
          <a:srcRect t="5809" b="5809"/>
          <a:stretch>
            <a:fillRect/>
          </a:stretch>
        </p:blipFill>
        <p:spPr/>
      </p:pic>
    </p:spTree>
    <p:extLst>
      <p:ext uri="{BB962C8B-B14F-4D97-AF65-F5344CB8AC3E}">
        <p14:creationId xmlns:p14="http://schemas.microsoft.com/office/powerpoint/2010/main" val="2893854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B4A354C4-A66B-4EF3-AFBE-8D59650BA329}"/>
              </a:ext>
            </a:extLst>
          </p:cNvPr>
          <p:cNvSpPr>
            <a:spLocks noGrp="1"/>
          </p:cNvSpPr>
          <p:nvPr>
            <p:ph type="title"/>
          </p:nvPr>
        </p:nvSpPr>
        <p:spPr/>
        <p:txBody>
          <a:bodyPr/>
          <a:lstStyle/>
          <a:p>
            <a:r>
              <a:rPr lang="pt-BR" dirty="0"/>
              <a:t>Origem dos dados (</a:t>
            </a:r>
            <a:r>
              <a:rPr lang="pt-BR" dirty="0" err="1"/>
              <a:t>dataset</a:t>
            </a:r>
            <a:r>
              <a:rPr lang="pt-BR" dirty="0"/>
              <a:t>)</a:t>
            </a:r>
          </a:p>
        </p:txBody>
      </p:sp>
      <p:sp>
        <p:nvSpPr>
          <p:cNvPr id="4" name="Espaço Reservado para Texto 3">
            <a:extLst>
              <a:ext uri="{FF2B5EF4-FFF2-40B4-BE49-F238E27FC236}">
                <a16:creationId xmlns:a16="http://schemas.microsoft.com/office/drawing/2014/main" id="{27EE7845-DE5A-4761-98C4-AF8A8D383BCE}"/>
              </a:ext>
            </a:extLst>
          </p:cNvPr>
          <p:cNvSpPr>
            <a:spLocks noGrp="1"/>
          </p:cNvSpPr>
          <p:nvPr>
            <p:ph type="body" sz="quarter" idx="32"/>
          </p:nvPr>
        </p:nvSpPr>
        <p:spPr>
          <a:xfrm>
            <a:off x="432000" y="1012243"/>
            <a:ext cx="9878949" cy="580888"/>
          </a:xfrm>
        </p:spPr>
        <p:txBody>
          <a:bodyPr/>
          <a:lstStyle/>
          <a:p>
            <a:r>
              <a:rPr lang="pt-BR" sz="2000" dirty="0"/>
              <a:t>Conseguimos algumas imagens de placas e cenas de vias com sinalização nos sites</a:t>
            </a:r>
          </a:p>
        </p:txBody>
      </p:sp>
      <p:sp>
        <p:nvSpPr>
          <p:cNvPr id="6" name="Espaço Reservado para Número de Slide 5">
            <a:extLst>
              <a:ext uri="{FF2B5EF4-FFF2-40B4-BE49-F238E27FC236}">
                <a16:creationId xmlns:a16="http://schemas.microsoft.com/office/drawing/2014/main" id="{642AF86B-595D-4327-AE2F-2DC81BC3809D}"/>
              </a:ext>
            </a:extLst>
          </p:cNvPr>
          <p:cNvSpPr>
            <a:spLocks noGrp="1"/>
          </p:cNvSpPr>
          <p:nvPr>
            <p:ph type="sldNum" sz="quarter" idx="33"/>
          </p:nvPr>
        </p:nvSpPr>
        <p:spPr/>
        <p:txBody>
          <a:bodyPr/>
          <a:lstStyle/>
          <a:p>
            <a:fld id="{19B51A1E-902D-48AF-9020-955120F399B6}" type="slidenum">
              <a:rPr lang="en-ZA" smtClean="0"/>
              <a:pPr/>
              <a:t>5</a:t>
            </a:fld>
            <a:endParaRPr lang="en-ZA" dirty="0"/>
          </a:p>
        </p:txBody>
      </p:sp>
      <p:graphicFrame>
        <p:nvGraphicFramePr>
          <p:cNvPr id="18" name="Diagrama 17">
            <a:extLst>
              <a:ext uri="{FF2B5EF4-FFF2-40B4-BE49-F238E27FC236}">
                <a16:creationId xmlns:a16="http://schemas.microsoft.com/office/drawing/2014/main" id="{34380BF8-3BA5-4724-97BF-96BE8AD27EFE}"/>
              </a:ext>
            </a:extLst>
          </p:cNvPr>
          <p:cNvGraphicFramePr/>
          <p:nvPr>
            <p:extLst>
              <p:ext uri="{D42A27DB-BD31-4B8C-83A1-F6EECF244321}">
                <p14:modId xmlns:p14="http://schemas.microsoft.com/office/powerpoint/2010/main" val="2691555088"/>
              </p:ext>
            </p:extLst>
          </p:nvPr>
        </p:nvGraphicFramePr>
        <p:xfrm>
          <a:off x="520866" y="1719936"/>
          <a:ext cx="11150267" cy="4896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77875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6599F4-FE4D-457F-87AC-9F1B49F44B17}"/>
              </a:ext>
            </a:extLst>
          </p:cNvPr>
          <p:cNvSpPr>
            <a:spLocks noGrp="1"/>
          </p:cNvSpPr>
          <p:nvPr>
            <p:ph type="title"/>
          </p:nvPr>
        </p:nvSpPr>
        <p:spPr/>
        <p:txBody>
          <a:bodyPr/>
          <a:lstStyle/>
          <a:p>
            <a:r>
              <a:rPr lang="pt-BR" dirty="0"/>
              <a:t>Delimitação do projeto</a:t>
            </a:r>
          </a:p>
        </p:txBody>
      </p:sp>
      <p:sp>
        <p:nvSpPr>
          <p:cNvPr id="4" name="Text Placeholder 3">
            <a:extLst>
              <a:ext uri="{FF2B5EF4-FFF2-40B4-BE49-F238E27FC236}">
                <a16:creationId xmlns:a16="http://schemas.microsoft.com/office/drawing/2014/main" id="{D8611F01-B787-4DF9-94A9-363189187831}"/>
              </a:ext>
            </a:extLst>
          </p:cNvPr>
          <p:cNvSpPr>
            <a:spLocks noGrp="1"/>
          </p:cNvSpPr>
          <p:nvPr>
            <p:ph type="body" sz="quarter" idx="32"/>
          </p:nvPr>
        </p:nvSpPr>
        <p:spPr/>
        <p:txBody>
          <a:bodyPr/>
          <a:lstStyle/>
          <a:p>
            <a:r>
              <a:rPr lang="pt-BR" sz="2000" dirty="0"/>
              <a:t>Conjunto de dados</a:t>
            </a:r>
          </a:p>
        </p:txBody>
      </p:sp>
      <p:sp>
        <p:nvSpPr>
          <p:cNvPr id="5" name="Content Placeholder 4">
            <a:extLst>
              <a:ext uri="{FF2B5EF4-FFF2-40B4-BE49-F238E27FC236}">
                <a16:creationId xmlns:a16="http://schemas.microsoft.com/office/drawing/2014/main" id="{696754D0-A783-4AD3-A06A-E401A2BFD618}"/>
              </a:ext>
            </a:extLst>
          </p:cNvPr>
          <p:cNvSpPr>
            <a:spLocks noGrp="1"/>
          </p:cNvSpPr>
          <p:nvPr>
            <p:ph sz="half" idx="1"/>
          </p:nvPr>
        </p:nvSpPr>
        <p:spPr/>
        <p:txBody>
          <a:bodyPr/>
          <a:lstStyle/>
          <a:p>
            <a:pPr marL="0" indent="0" algn="just">
              <a:lnSpc>
                <a:spcPct val="100000"/>
              </a:lnSpc>
              <a:buNone/>
            </a:pPr>
            <a:r>
              <a:rPr lang="pt-BR" sz="2000" dirty="0"/>
              <a:t>Para este projeto, usamos placas de sinalização rodoviárias do Brasil. Usamos um conjunto contendo 28 placas, com formas e cores diferentes. Mais placas e símbolos podem ser adicionadas no futuro, mas para manter a simplicidade, decidimos limitar o tamanho do </a:t>
            </a:r>
            <a:r>
              <a:rPr lang="pt-BR" sz="2000" dirty="0" err="1"/>
              <a:t>dataset</a:t>
            </a:r>
            <a:r>
              <a:rPr lang="pt-BR" sz="2000" dirty="0"/>
              <a:t> de controle.</a:t>
            </a:r>
          </a:p>
          <a:p>
            <a:pPr marL="0" indent="0" algn="just">
              <a:lnSpc>
                <a:spcPct val="100000"/>
              </a:lnSpc>
              <a:buNone/>
            </a:pPr>
            <a:r>
              <a:rPr lang="pt-BR" sz="2000" dirty="0"/>
              <a:t>Deverá ser feito uma entrada de dados na API, na forma de uma imagem, que será analisada e comparada com as imagens do dataset de controle.</a:t>
            </a:r>
          </a:p>
          <a:p>
            <a:pPr marL="0" indent="0" algn="just">
              <a:lnSpc>
                <a:spcPct val="100000"/>
              </a:lnSpc>
              <a:buNone/>
            </a:pPr>
            <a:r>
              <a:rPr lang="pt-BR" sz="2000" dirty="0"/>
              <a:t>A saída será a imagem do dataset que mais se assemelhar à imagem de entrada, ou nenhuma saída, se não for encontrada uma </a:t>
            </a:r>
            <a:r>
              <a:rPr lang="pt-BR" sz="2000" b="1" dirty="0"/>
              <a:t>proximidade superior a 90%</a:t>
            </a:r>
            <a:r>
              <a:rPr lang="pt-BR" sz="2000" dirty="0"/>
              <a:t>. Nos eventos em que forem encontradas semelhanças a mais de uma placa, a de maior aproximação será a escolhida.</a:t>
            </a:r>
          </a:p>
        </p:txBody>
      </p:sp>
      <p:sp>
        <p:nvSpPr>
          <p:cNvPr id="6" name="Slide Number Placeholder 5">
            <a:extLst>
              <a:ext uri="{FF2B5EF4-FFF2-40B4-BE49-F238E27FC236}">
                <a16:creationId xmlns:a16="http://schemas.microsoft.com/office/drawing/2014/main" id="{8C4FD0DF-5CCC-4F0C-8579-EFC9432DA6ED}"/>
              </a:ext>
            </a:extLst>
          </p:cNvPr>
          <p:cNvSpPr>
            <a:spLocks noGrp="1"/>
          </p:cNvSpPr>
          <p:nvPr>
            <p:ph type="sldNum" sz="quarter" idx="33"/>
          </p:nvPr>
        </p:nvSpPr>
        <p:spPr/>
        <p:txBody>
          <a:bodyPr/>
          <a:lstStyle/>
          <a:p>
            <a:fld id="{19B51A1E-902D-48AF-9020-955120F399B6}" type="slidenum">
              <a:rPr lang="en-ZA" smtClean="0"/>
              <a:pPr/>
              <a:t>6</a:t>
            </a:fld>
            <a:endParaRPr lang="en-ZA" dirty="0"/>
          </a:p>
        </p:txBody>
      </p:sp>
      <p:pic>
        <p:nvPicPr>
          <p:cNvPr id="7" name="Imagem 4">
            <a:extLst>
              <a:ext uri="{FF2B5EF4-FFF2-40B4-BE49-F238E27FC236}">
                <a16:creationId xmlns:a16="http://schemas.microsoft.com/office/drawing/2014/main" id="{5BA35004-3585-4BAB-8795-EE8AC49896D8}"/>
              </a:ext>
            </a:extLst>
          </p:cNvPr>
          <p:cNvPicPr>
            <a:picLocks noChangeAspect="1"/>
          </p:cNvPicPr>
          <p:nvPr/>
        </p:nvPicPr>
        <p:blipFill>
          <a:blip r:embed="rId2"/>
          <a:stretch>
            <a:fillRect/>
          </a:stretch>
        </p:blipFill>
        <p:spPr>
          <a:xfrm>
            <a:off x="9638326" y="1249507"/>
            <a:ext cx="1452995" cy="14529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C2C847D-81AE-4BBF-8034-66CF1BD59424}"/>
              </a:ext>
            </a:extLst>
          </p:cNvPr>
          <p:cNvPicPr>
            <a:picLocks noChangeAspect="1"/>
          </p:cNvPicPr>
          <p:nvPr/>
        </p:nvPicPr>
        <p:blipFill>
          <a:blip r:embed="rId3"/>
          <a:stretch>
            <a:fillRect/>
          </a:stretch>
        </p:blipFill>
        <p:spPr>
          <a:xfrm>
            <a:off x="9638326" y="4155497"/>
            <a:ext cx="1452995" cy="14529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Imagem 9">
            <a:extLst>
              <a:ext uri="{FF2B5EF4-FFF2-40B4-BE49-F238E27FC236}">
                <a16:creationId xmlns:a16="http://schemas.microsoft.com/office/drawing/2014/main" id="{133E843C-7B94-4D4C-A208-C7E125F7ABD2}"/>
              </a:ext>
            </a:extLst>
          </p:cNvPr>
          <p:cNvPicPr>
            <a:picLocks noChangeAspect="1"/>
          </p:cNvPicPr>
          <p:nvPr/>
        </p:nvPicPr>
        <p:blipFill>
          <a:blip r:embed="rId4"/>
          <a:stretch>
            <a:fillRect/>
          </a:stretch>
        </p:blipFill>
        <p:spPr>
          <a:xfrm>
            <a:off x="6732336" y="1249507"/>
            <a:ext cx="1452995" cy="14529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0" name="Imagem 11">
            <a:extLst>
              <a:ext uri="{FF2B5EF4-FFF2-40B4-BE49-F238E27FC236}">
                <a16:creationId xmlns:a16="http://schemas.microsoft.com/office/drawing/2014/main" id="{20BB511D-85BC-42CD-AC63-F97C4AA21A24}"/>
              </a:ext>
            </a:extLst>
          </p:cNvPr>
          <p:cNvPicPr>
            <a:picLocks noChangeAspect="1"/>
          </p:cNvPicPr>
          <p:nvPr/>
        </p:nvPicPr>
        <p:blipFill>
          <a:blip r:embed="rId5"/>
          <a:stretch>
            <a:fillRect/>
          </a:stretch>
        </p:blipFill>
        <p:spPr>
          <a:xfrm>
            <a:off x="8185331" y="2702502"/>
            <a:ext cx="1452995" cy="14529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1" name="Imagem 6">
            <a:extLst>
              <a:ext uri="{FF2B5EF4-FFF2-40B4-BE49-F238E27FC236}">
                <a16:creationId xmlns:a16="http://schemas.microsoft.com/office/drawing/2014/main" id="{39682CE2-632A-44A1-BD52-572C88DAC7F9}"/>
              </a:ext>
            </a:extLst>
          </p:cNvPr>
          <p:cNvPicPr>
            <a:picLocks noChangeAspect="1"/>
          </p:cNvPicPr>
          <p:nvPr/>
        </p:nvPicPr>
        <p:blipFill>
          <a:blip r:embed="rId6"/>
          <a:stretch>
            <a:fillRect/>
          </a:stretch>
        </p:blipFill>
        <p:spPr>
          <a:xfrm>
            <a:off x="6732336" y="4155496"/>
            <a:ext cx="1452995" cy="14529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5150746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97C50D7-3081-44D5-A732-B4DD1EA38DEB}"/>
              </a:ext>
            </a:extLst>
          </p:cNvPr>
          <p:cNvSpPr>
            <a:spLocks noGrp="1"/>
          </p:cNvSpPr>
          <p:nvPr>
            <p:ph type="sldNum" sz="quarter" idx="33"/>
          </p:nvPr>
        </p:nvSpPr>
        <p:spPr/>
        <p:txBody>
          <a:bodyPr/>
          <a:lstStyle/>
          <a:p>
            <a:fld id="{19B51A1E-902D-48AF-9020-955120F399B6}" type="slidenum">
              <a:rPr lang="en-ZA" smtClean="0"/>
              <a:pPr/>
              <a:t>7</a:t>
            </a:fld>
            <a:endParaRPr lang="en-ZA" dirty="0"/>
          </a:p>
        </p:txBody>
      </p:sp>
      <p:sp>
        <p:nvSpPr>
          <p:cNvPr id="7" name="Título 2">
            <a:extLst>
              <a:ext uri="{FF2B5EF4-FFF2-40B4-BE49-F238E27FC236}">
                <a16:creationId xmlns:a16="http://schemas.microsoft.com/office/drawing/2014/main" id="{254C94D9-7297-4B38-B66E-C6A4F9614003}"/>
              </a:ext>
            </a:extLst>
          </p:cNvPr>
          <p:cNvSpPr>
            <a:spLocks noGrp="1"/>
          </p:cNvSpPr>
          <p:nvPr>
            <p:ph type="title"/>
          </p:nvPr>
        </p:nvSpPr>
        <p:spPr>
          <a:xfrm>
            <a:off x="432000" y="432000"/>
            <a:ext cx="5472000" cy="432000"/>
          </a:xfrm>
        </p:spPr>
        <p:txBody>
          <a:bodyPr/>
          <a:lstStyle/>
          <a:p>
            <a:r>
              <a:rPr lang="pt-BR" dirty="0"/>
              <a:t>Delimitação do projeto</a:t>
            </a:r>
          </a:p>
        </p:txBody>
      </p:sp>
      <p:sp>
        <p:nvSpPr>
          <p:cNvPr id="8" name="Espaço Reservado para Texto 3">
            <a:extLst>
              <a:ext uri="{FF2B5EF4-FFF2-40B4-BE49-F238E27FC236}">
                <a16:creationId xmlns:a16="http://schemas.microsoft.com/office/drawing/2014/main" id="{B0A7B396-16AF-40C9-8B00-DF30E3C1333F}"/>
              </a:ext>
            </a:extLst>
          </p:cNvPr>
          <p:cNvSpPr>
            <a:spLocks noGrp="1"/>
          </p:cNvSpPr>
          <p:nvPr>
            <p:ph type="body" sz="quarter" idx="32"/>
          </p:nvPr>
        </p:nvSpPr>
        <p:spPr>
          <a:xfrm>
            <a:off x="432001" y="1012242"/>
            <a:ext cx="5664000" cy="5569427"/>
          </a:xfrm>
        </p:spPr>
        <p:txBody>
          <a:bodyPr/>
          <a:lstStyle/>
          <a:p>
            <a:r>
              <a:rPr lang="pt-BR" sz="2000" dirty="0"/>
              <a:t>Restrições para entrada de dados:</a:t>
            </a:r>
          </a:p>
          <a:p>
            <a:pPr marL="342900" indent="-342900">
              <a:buFont typeface="Arial" panose="020B0604020202020204" pitchFamily="34" charset="0"/>
              <a:buChar char="•"/>
            </a:pPr>
            <a:r>
              <a:rPr lang="pt-BR" sz="2000" dirty="0"/>
              <a:t>Imagens devem ser coloridas.</a:t>
            </a:r>
          </a:p>
          <a:p>
            <a:pPr marL="342900" indent="-342900">
              <a:buFont typeface="Arial" panose="020B0604020202020204" pitchFamily="34" charset="0"/>
              <a:buChar char="•"/>
            </a:pPr>
            <a:r>
              <a:rPr lang="pt-BR" sz="2000" dirty="0"/>
              <a:t>Imagens devem ser sem ruído.</a:t>
            </a:r>
          </a:p>
          <a:p>
            <a:pPr marL="342900" indent="-342900">
              <a:buFont typeface="Arial" panose="020B0604020202020204" pitchFamily="34" charset="0"/>
              <a:buChar char="•"/>
            </a:pPr>
            <a:r>
              <a:rPr lang="pt-BR" sz="2000" dirty="0"/>
              <a:t>Imagens devem ser sem </a:t>
            </a:r>
            <a:r>
              <a:rPr lang="pt-BR" sz="2000" dirty="0" err="1"/>
              <a:t>blur</a:t>
            </a:r>
            <a:r>
              <a:rPr lang="pt-BR" sz="2000" dirty="0"/>
              <a:t>.</a:t>
            </a:r>
          </a:p>
          <a:p>
            <a:pPr marL="342900" indent="-342900">
              <a:buFont typeface="Arial" panose="020B0604020202020204" pitchFamily="34" charset="0"/>
              <a:buChar char="•"/>
            </a:pPr>
            <a:r>
              <a:rPr lang="pt-BR" sz="2000" dirty="0"/>
              <a:t>Imagens feitas durante o período do dia.</a:t>
            </a:r>
          </a:p>
          <a:p>
            <a:pPr marL="342900" indent="-342900">
              <a:buFont typeface="Arial" panose="020B0604020202020204" pitchFamily="34" charset="0"/>
              <a:buChar char="•"/>
            </a:pPr>
            <a:r>
              <a:rPr lang="pt-BR" sz="2000" dirty="0"/>
              <a:t>Resolução de 500x500 pixels.</a:t>
            </a:r>
          </a:p>
          <a:p>
            <a:pPr marL="342900" indent="-342900">
              <a:buFont typeface="Arial" panose="020B0604020202020204" pitchFamily="34" charset="0"/>
              <a:buChar char="•"/>
            </a:pPr>
            <a:r>
              <a:rPr lang="pt-BR" sz="2000" dirty="0"/>
              <a:t>A placa a ser analisada deverá estar bem enquadrada, de frente.</a:t>
            </a:r>
          </a:p>
          <a:p>
            <a:pPr marL="342900" indent="-342900">
              <a:buFont typeface="Arial" panose="020B0604020202020204" pitchFamily="34" charset="0"/>
              <a:buChar char="•"/>
            </a:pPr>
            <a:r>
              <a:rPr lang="pt-BR" sz="2000" dirty="0"/>
              <a:t>A placa não pode possuir objetos que obstruam a sua visão.</a:t>
            </a:r>
          </a:p>
          <a:p>
            <a:pPr marL="342900" indent="-342900">
              <a:buFont typeface="Arial" panose="020B0604020202020204" pitchFamily="34" charset="0"/>
              <a:buChar char="•"/>
            </a:pPr>
            <a:r>
              <a:rPr lang="pt-BR" sz="2000" dirty="0"/>
              <a:t>A placa não pode ter objetos próximos que possam alterar o seu contorno.</a:t>
            </a:r>
          </a:p>
          <a:p>
            <a:pPr marL="342900" indent="-342900">
              <a:buFont typeface="Arial" panose="020B0604020202020204" pitchFamily="34" charset="0"/>
              <a:buChar char="•"/>
            </a:pPr>
            <a:r>
              <a:rPr lang="pt-BR" sz="2000" dirty="0"/>
              <a:t>A placa deverá ocupar o mínimo de 30% da área da imagem</a:t>
            </a:r>
          </a:p>
          <a:p>
            <a:pPr marL="342900" indent="-342900">
              <a:buFont typeface="Arial" panose="020B0604020202020204" pitchFamily="34" charset="0"/>
              <a:buChar char="•"/>
            </a:pPr>
            <a:r>
              <a:rPr lang="pt-BR" sz="2000" dirty="0"/>
              <a:t>Só pode haver uma placa na imagem.</a:t>
            </a:r>
          </a:p>
          <a:p>
            <a:pPr marL="342900" indent="-342900">
              <a:buFont typeface="Arial" panose="020B0604020202020204" pitchFamily="34" charset="0"/>
              <a:buChar char="•"/>
            </a:pPr>
            <a:endParaRPr lang="pt-BR" sz="2000" dirty="0"/>
          </a:p>
          <a:p>
            <a:endParaRPr lang="pt-BR" sz="2000" dirty="0"/>
          </a:p>
        </p:txBody>
      </p:sp>
      <p:pic>
        <p:nvPicPr>
          <p:cNvPr id="9" name="Imagem 6" descr="Imagem recomendada&#10;">
            <a:extLst>
              <a:ext uri="{FF2B5EF4-FFF2-40B4-BE49-F238E27FC236}">
                <a16:creationId xmlns:a16="http://schemas.microsoft.com/office/drawing/2014/main" id="{9A785077-BACC-4FD4-815A-4A2D831B8CD5}"/>
              </a:ext>
            </a:extLst>
          </p:cNvPr>
          <p:cNvPicPr>
            <a:picLocks noChangeAspect="1"/>
          </p:cNvPicPr>
          <p:nvPr/>
        </p:nvPicPr>
        <p:blipFill>
          <a:blip r:embed="rId2"/>
          <a:stretch>
            <a:fillRect/>
          </a:stretch>
        </p:blipFill>
        <p:spPr>
          <a:xfrm>
            <a:off x="8483547" y="647999"/>
            <a:ext cx="2800753" cy="280075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0" name="CaixaDeTexto 8">
            <a:extLst>
              <a:ext uri="{FF2B5EF4-FFF2-40B4-BE49-F238E27FC236}">
                <a16:creationId xmlns:a16="http://schemas.microsoft.com/office/drawing/2014/main" id="{A3DBBCE1-724A-4966-828C-C38A3104230C}"/>
              </a:ext>
            </a:extLst>
          </p:cNvPr>
          <p:cNvSpPr txBox="1"/>
          <p:nvPr/>
        </p:nvSpPr>
        <p:spPr>
          <a:xfrm>
            <a:off x="8483547" y="3448752"/>
            <a:ext cx="2800753" cy="923330"/>
          </a:xfrm>
          <a:prstGeom prst="rect">
            <a:avLst/>
          </a:prstGeom>
          <a:noFill/>
        </p:spPr>
        <p:txBody>
          <a:bodyPr wrap="square" rtlCol="0">
            <a:spAutoFit/>
          </a:bodyPr>
          <a:lstStyle/>
          <a:p>
            <a:r>
              <a:rPr lang="pt-BR" dirty="0"/>
              <a:t>Exemplo de imagem em boas condições para ser analisada.</a:t>
            </a:r>
          </a:p>
        </p:txBody>
      </p:sp>
    </p:spTree>
    <p:extLst>
      <p:ext uri="{BB962C8B-B14F-4D97-AF65-F5344CB8AC3E}">
        <p14:creationId xmlns:p14="http://schemas.microsoft.com/office/powerpoint/2010/main" val="33577472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CF8915F-6401-4D6D-BC78-F7A6C88ED343}"/>
              </a:ext>
            </a:extLst>
          </p:cNvPr>
          <p:cNvPicPr>
            <a:picLocks noGrp="1" noChangeAspect="1"/>
          </p:cNvPicPr>
          <p:nvPr>
            <p:ph type="pic" sz="quarter" idx="36"/>
          </p:nvPr>
        </p:nvPicPr>
        <p:blipFill rotWithShape="1">
          <a:blip r:embed="rId2"/>
          <a:srcRect t="12535" b="20805"/>
          <a:stretch/>
        </p:blipFill>
        <p:spPr>
          <a:xfrm>
            <a:off x="6282692" y="644454"/>
            <a:ext cx="5511800" cy="55212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Title 2">
            <a:extLst>
              <a:ext uri="{FF2B5EF4-FFF2-40B4-BE49-F238E27FC236}">
                <a16:creationId xmlns:a16="http://schemas.microsoft.com/office/drawing/2014/main" id="{4D865AD3-EFCB-407A-8083-2835B2A607A6}"/>
              </a:ext>
            </a:extLst>
          </p:cNvPr>
          <p:cNvSpPr>
            <a:spLocks noGrp="1"/>
          </p:cNvSpPr>
          <p:nvPr>
            <p:ph type="title"/>
          </p:nvPr>
        </p:nvSpPr>
        <p:spPr>
          <a:xfrm>
            <a:off x="432000" y="432000"/>
            <a:ext cx="5472000" cy="432000"/>
          </a:xfrm>
        </p:spPr>
        <p:txBody>
          <a:bodyPr/>
          <a:lstStyle/>
          <a:p>
            <a:r>
              <a:rPr lang="pt-BR" dirty="0"/>
              <a:t>Pré-processamento</a:t>
            </a:r>
          </a:p>
        </p:txBody>
      </p:sp>
      <p:sp>
        <p:nvSpPr>
          <p:cNvPr id="4" name="Text Placeholder 3">
            <a:extLst>
              <a:ext uri="{FF2B5EF4-FFF2-40B4-BE49-F238E27FC236}">
                <a16:creationId xmlns:a16="http://schemas.microsoft.com/office/drawing/2014/main" id="{598AD429-C58D-4706-B187-A45A5D52B240}"/>
              </a:ext>
            </a:extLst>
          </p:cNvPr>
          <p:cNvSpPr>
            <a:spLocks noGrp="1"/>
          </p:cNvSpPr>
          <p:nvPr>
            <p:ph type="body" sz="quarter" idx="32"/>
          </p:nvPr>
        </p:nvSpPr>
        <p:spPr>
          <a:xfrm>
            <a:off x="431801" y="1008000"/>
            <a:ext cx="5472000" cy="360000"/>
          </a:xfrm>
        </p:spPr>
        <p:txBody>
          <a:bodyPr/>
          <a:lstStyle/>
          <a:p>
            <a:r>
              <a:rPr lang="pt-BR" dirty="0"/>
              <a:t>Transformações na imagem: Escala de cinza</a:t>
            </a:r>
          </a:p>
        </p:txBody>
      </p:sp>
      <p:sp>
        <p:nvSpPr>
          <p:cNvPr id="5" name="Content Placeholder 4">
            <a:extLst>
              <a:ext uri="{FF2B5EF4-FFF2-40B4-BE49-F238E27FC236}">
                <a16:creationId xmlns:a16="http://schemas.microsoft.com/office/drawing/2014/main" id="{B9F15B1D-1401-47ED-9741-DC6FFAD8A894}"/>
              </a:ext>
            </a:extLst>
          </p:cNvPr>
          <p:cNvSpPr>
            <a:spLocks noGrp="1"/>
          </p:cNvSpPr>
          <p:nvPr>
            <p:ph sz="half" idx="1"/>
          </p:nvPr>
        </p:nvSpPr>
        <p:spPr>
          <a:xfrm>
            <a:off x="432000" y="1511565"/>
            <a:ext cx="5350491" cy="2834191"/>
          </a:xfrm>
        </p:spPr>
        <p:txBody>
          <a:bodyPr/>
          <a:lstStyle/>
          <a:p>
            <a:pPr marL="0" indent="0">
              <a:buNone/>
            </a:pPr>
            <a:r>
              <a:rPr lang="pt-BR" sz="2000" dirty="0"/>
              <a:t>Cada imagem imputada pela Api pode ser completamente diferente da outra. O mínimo que temos de requisito é que seja igual ou maior que 500 x 500 pixels e em canais RGB. </a:t>
            </a:r>
          </a:p>
          <a:p>
            <a:pPr marL="0" indent="0">
              <a:buNone/>
            </a:pPr>
            <a:r>
              <a:rPr lang="pt-BR" sz="2000" dirty="0"/>
              <a:t>Devido as diferentes imagens que vamos receber, vamos realizar um pré-processo para normalização.</a:t>
            </a:r>
          </a:p>
          <a:p>
            <a:pPr marL="0" indent="0">
              <a:buNone/>
            </a:pPr>
            <a:r>
              <a:rPr lang="pt-BR" sz="2000" dirty="0"/>
              <a:t>A Primeira transformação é levar a imagem para </a:t>
            </a:r>
            <a:r>
              <a:rPr lang="pt-BR" sz="2000" b="1" dirty="0"/>
              <a:t>escalas de cinza</a:t>
            </a:r>
            <a:r>
              <a:rPr lang="pt-BR" sz="2000" dirty="0"/>
              <a:t> e facilitar os outros processamentos. No caso de uma imagem em tons de cinza temos apenas um canal, ou seja, apenas uma matriz de 2 dimensões.</a:t>
            </a:r>
          </a:p>
          <a:p>
            <a:pPr marL="0" indent="0">
              <a:buNone/>
            </a:pPr>
            <a:endParaRPr lang="pt-BR" dirty="0"/>
          </a:p>
        </p:txBody>
      </p:sp>
      <p:sp>
        <p:nvSpPr>
          <p:cNvPr id="6" name="Slide Number Placeholder 5">
            <a:extLst>
              <a:ext uri="{FF2B5EF4-FFF2-40B4-BE49-F238E27FC236}">
                <a16:creationId xmlns:a16="http://schemas.microsoft.com/office/drawing/2014/main" id="{BC9C57AA-D6C8-468A-A6DD-308AFAAE5A82}"/>
              </a:ext>
            </a:extLst>
          </p:cNvPr>
          <p:cNvSpPr>
            <a:spLocks noGrp="1"/>
          </p:cNvSpPr>
          <p:nvPr>
            <p:ph type="sldNum" sz="quarter" idx="33"/>
          </p:nvPr>
        </p:nvSpPr>
        <p:spPr>
          <a:xfrm>
            <a:off x="11727656" y="6277243"/>
            <a:ext cx="464344" cy="400188"/>
          </a:xfrm>
        </p:spPr>
        <p:txBody>
          <a:bodyPr/>
          <a:lstStyle/>
          <a:p>
            <a:fld id="{19B51A1E-902D-48AF-9020-955120F399B6}" type="slidenum">
              <a:rPr lang="en-ZA" smtClean="0"/>
              <a:pPr/>
              <a:t>8</a:t>
            </a:fld>
            <a:endParaRPr lang="en-ZA" dirty="0"/>
          </a:p>
        </p:txBody>
      </p:sp>
      <p:pic>
        <p:nvPicPr>
          <p:cNvPr id="12" name="Picture 11">
            <a:extLst>
              <a:ext uri="{FF2B5EF4-FFF2-40B4-BE49-F238E27FC236}">
                <a16:creationId xmlns:a16="http://schemas.microsoft.com/office/drawing/2014/main" id="{2CCF029C-A125-491F-B6D3-843B8B7A27D9}"/>
              </a:ext>
            </a:extLst>
          </p:cNvPr>
          <p:cNvPicPr>
            <a:picLocks noChangeAspect="1"/>
          </p:cNvPicPr>
          <p:nvPr/>
        </p:nvPicPr>
        <p:blipFill rotWithShape="1">
          <a:blip r:embed="rId3"/>
          <a:srcRect t="12442" b="15905"/>
          <a:stretch/>
        </p:blipFill>
        <p:spPr>
          <a:xfrm rot="21265850">
            <a:off x="5801992" y="3688671"/>
            <a:ext cx="3973873" cy="28474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993028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7C15BC0-9393-40AC-B066-A0E1FEC1A4AB}"/>
              </a:ext>
            </a:extLst>
          </p:cNvPr>
          <p:cNvSpPr>
            <a:spLocks noGrp="1"/>
          </p:cNvSpPr>
          <p:nvPr>
            <p:ph type="title"/>
          </p:nvPr>
        </p:nvSpPr>
        <p:spPr/>
        <p:txBody>
          <a:bodyPr/>
          <a:lstStyle/>
          <a:p>
            <a:r>
              <a:rPr lang="pt-BR" dirty="0"/>
              <a:t>Histogramas de imagem</a:t>
            </a:r>
          </a:p>
        </p:txBody>
      </p:sp>
      <p:sp>
        <p:nvSpPr>
          <p:cNvPr id="4" name="Text Placeholder 3">
            <a:extLst>
              <a:ext uri="{FF2B5EF4-FFF2-40B4-BE49-F238E27FC236}">
                <a16:creationId xmlns:a16="http://schemas.microsoft.com/office/drawing/2014/main" id="{E4244C3F-A941-4FB2-A058-02AE8592205D}"/>
              </a:ext>
            </a:extLst>
          </p:cNvPr>
          <p:cNvSpPr>
            <a:spLocks noGrp="1"/>
          </p:cNvSpPr>
          <p:nvPr>
            <p:ph type="body" sz="quarter" idx="32"/>
          </p:nvPr>
        </p:nvSpPr>
        <p:spPr/>
        <p:txBody>
          <a:bodyPr/>
          <a:lstStyle/>
          <a:p>
            <a:r>
              <a:rPr lang="pt-BR" sz="2000" dirty="0"/>
              <a:t>Identificando qualidade do contraste</a:t>
            </a:r>
          </a:p>
        </p:txBody>
      </p:sp>
      <p:sp>
        <p:nvSpPr>
          <p:cNvPr id="5" name="Content Placeholder 4">
            <a:extLst>
              <a:ext uri="{FF2B5EF4-FFF2-40B4-BE49-F238E27FC236}">
                <a16:creationId xmlns:a16="http://schemas.microsoft.com/office/drawing/2014/main" id="{62F391A5-285E-4898-8F32-2DAD312A31A1}"/>
              </a:ext>
            </a:extLst>
          </p:cNvPr>
          <p:cNvSpPr>
            <a:spLocks noGrp="1"/>
          </p:cNvSpPr>
          <p:nvPr>
            <p:ph sz="half" idx="1"/>
          </p:nvPr>
        </p:nvSpPr>
        <p:spPr/>
        <p:txBody>
          <a:bodyPr/>
          <a:lstStyle/>
          <a:p>
            <a:pPr marL="0" indent="0">
              <a:lnSpc>
                <a:spcPct val="100000"/>
              </a:lnSpc>
              <a:buNone/>
            </a:pPr>
            <a:r>
              <a:rPr lang="pt-BR" sz="2000" dirty="0"/>
              <a:t>Para cada imagem vamos extrair um histograma para identificar se o contraste pode ser melhorado assim como a diferença entre os objetos. Com tons de cinza é possível aplicar as operações de histograma direto na imagem.</a:t>
            </a:r>
          </a:p>
          <a:p>
            <a:pPr marL="0" indent="0">
              <a:lnSpc>
                <a:spcPct val="100000"/>
              </a:lnSpc>
              <a:buNone/>
            </a:pPr>
            <a:endParaRPr lang="pt-BR" sz="2000" dirty="0"/>
          </a:p>
          <a:p>
            <a:pPr marL="457200" indent="-457200">
              <a:lnSpc>
                <a:spcPct val="100000"/>
              </a:lnSpc>
              <a:buFont typeface="+mj-lt"/>
              <a:buAutoNum type="arabicPeriod"/>
            </a:pPr>
            <a:r>
              <a:rPr lang="pt-BR" sz="2000" dirty="0"/>
              <a:t>Normalizar o histograma é garantir que os valores das intensidades dos pixels estejam bem distribuidos entre 0 e 255;</a:t>
            </a:r>
          </a:p>
          <a:p>
            <a:pPr marL="457200" indent="-457200">
              <a:lnSpc>
                <a:spcPct val="100000"/>
              </a:lnSpc>
              <a:buFont typeface="+mj-lt"/>
              <a:buAutoNum type="arabicPeriod"/>
            </a:pPr>
            <a:r>
              <a:rPr lang="pt-BR" sz="2000" dirty="0"/>
              <a:t>Calcula o histograma acumulado;</a:t>
            </a:r>
          </a:p>
          <a:p>
            <a:pPr marL="457200" indent="-457200">
              <a:lnSpc>
                <a:spcPct val="100000"/>
              </a:lnSpc>
              <a:buFont typeface="+mj-lt"/>
              <a:buAutoNum type="arabicPeriod"/>
            </a:pPr>
            <a:r>
              <a:rPr lang="pt-BR" sz="2000" dirty="0"/>
              <a:t>Transforma a imagem.</a:t>
            </a:r>
          </a:p>
        </p:txBody>
      </p:sp>
      <p:sp>
        <p:nvSpPr>
          <p:cNvPr id="6" name="Slide Number Placeholder 5">
            <a:extLst>
              <a:ext uri="{FF2B5EF4-FFF2-40B4-BE49-F238E27FC236}">
                <a16:creationId xmlns:a16="http://schemas.microsoft.com/office/drawing/2014/main" id="{FF755DC2-8456-408D-918D-7E1B34CC6E31}"/>
              </a:ext>
            </a:extLst>
          </p:cNvPr>
          <p:cNvSpPr>
            <a:spLocks noGrp="1"/>
          </p:cNvSpPr>
          <p:nvPr>
            <p:ph type="sldNum" sz="quarter" idx="33"/>
          </p:nvPr>
        </p:nvSpPr>
        <p:spPr/>
        <p:txBody>
          <a:bodyPr/>
          <a:lstStyle/>
          <a:p>
            <a:fld id="{19B51A1E-902D-48AF-9020-955120F399B6}" type="slidenum">
              <a:rPr lang="en-ZA" smtClean="0"/>
              <a:pPr/>
              <a:t>9</a:t>
            </a:fld>
            <a:endParaRPr lang="en-ZA" dirty="0"/>
          </a:p>
        </p:txBody>
      </p:sp>
      <p:pic>
        <p:nvPicPr>
          <p:cNvPr id="2" name="Picture 1">
            <a:extLst>
              <a:ext uri="{FF2B5EF4-FFF2-40B4-BE49-F238E27FC236}">
                <a16:creationId xmlns:a16="http://schemas.microsoft.com/office/drawing/2014/main" id="{D4EDAD6A-C1F6-432A-9ECA-495896AACF9B}"/>
              </a:ext>
            </a:extLst>
          </p:cNvPr>
          <p:cNvPicPr>
            <a:picLocks noChangeAspect="1"/>
          </p:cNvPicPr>
          <p:nvPr/>
        </p:nvPicPr>
        <p:blipFill>
          <a:blip r:embed="rId2"/>
          <a:stretch>
            <a:fillRect/>
          </a:stretch>
        </p:blipFill>
        <p:spPr>
          <a:xfrm>
            <a:off x="4322445" y="4590547"/>
            <a:ext cx="1352550" cy="466725"/>
          </a:xfrm>
          <a:prstGeom prst="rect">
            <a:avLst/>
          </a:prstGeom>
        </p:spPr>
      </p:pic>
      <p:pic>
        <p:nvPicPr>
          <p:cNvPr id="7" name="Picture 6">
            <a:extLst>
              <a:ext uri="{FF2B5EF4-FFF2-40B4-BE49-F238E27FC236}">
                <a16:creationId xmlns:a16="http://schemas.microsoft.com/office/drawing/2014/main" id="{293058ED-6D02-45D7-8640-C171ABE1B000}"/>
              </a:ext>
            </a:extLst>
          </p:cNvPr>
          <p:cNvPicPr>
            <a:picLocks noChangeAspect="1"/>
          </p:cNvPicPr>
          <p:nvPr/>
        </p:nvPicPr>
        <p:blipFill>
          <a:blip r:embed="rId3"/>
          <a:stretch>
            <a:fillRect/>
          </a:stretch>
        </p:blipFill>
        <p:spPr>
          <a:xfrm>
            <a:off x="3167801" y="5057272"/>
            <a:ext cx="1895475" cy="419100"/>
          </a:xfrm>
          <a:prstGeom prst="rect">
            <a:avLst/>
          </a:prstGeom>
        </p:spPr>
      </p:pic>
      <p:pic>
        <p:nvPicPr>
          <p:cNvPr id="15" name="Picture Placeholder 7">
            <a:extLst>
              <a:ext uri="{FF2B5EF4-FFF2-40B4-BE49-F238E27FC236}">
                <a16:creationId xmlns:a16="http://schemas.microsoft.com/office/drawing/2014/main" id="{D1FD507A-50AB-48AA-9561-9495027C48B7}"/>
              </a:ext>
            </a:extLst>
          </p:cNvPr>
          <p:cNvPicPr>
            <a:picLocks noChangeAspect="1"/>
          </p:cNvPicPr>
          <p:nvPr/>
        </p:nvPicPr>
        <p:blipFill>
          <a:blip r:embed="rId4"/>
          <a:stretch>
            <a:fillRect/>
          </a:stretch>
        </p:blipFill>
        <p:spPr>
          <a:xfrm>
            <a:off x="6076515" y="1021172"/>
            <a:ext cx="6115485" cy="4389129"/>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pic>
      <p:sp>
        <p:nvSpPr>
          <p:cNvPr id="16" name="TextBox 15">
            <a:extLst>
              <a:ext uri="{FF2B5EF4-FFF2-40B4-BE49-F238E27FC236}">
                <a16:creationId xmlns:a16="http://schemas.microsoft.com/office/drawing/2014/main" id="{EC7A7016-B7B9-45FB-8CE8-3E50C3591083}"/>
              </a:ext>
            </a:extLst>
          </p:cNvPr>
          <p:cNvSpPr txBox="1"/>
          <p:nvPr/>
        </p:nvSpPr>
        <p:spPr>
          <a:xfrm>
            <a:off x="6183085" y="5564777"/>
            <a:ext cx="5625737" cy="923330"/>
          </a:xfrm>
          <a:prstGeom prst="rect">
            <a:avLst/>
          </a:prstGeom>
          <a:noFill/>
        </p:spPr>
        <p:txBody>
          <a:bodyPr wrap="square" rtlCol="0">
            <a:spAutoFit/>
          </a:bodyPr>
          <a:lstStyle/>
          <a:p>
            <a:r>
              <a:rPr lang="pt-BR" dirty="0"/>
              <a:t>O eixo X possui uma distribuição de 0 a 255, a intensidade do pixel. No eixo Y, a quantidade de pixels daquela intensidade.</a:t>
            </a:r>
          </a:p>
        </p:txBody>
      </p:sp>
    </p:spTree>
    <p:extLst>
      <p:ext uri="{BB962C8B-B14F-4D97-AF65-F5344CB8AC3E}">
        <p14:creationId xmlns:p14="http://schemas.microsoft.com/office/powerpoint/2010/main" val="3378513514"/>
      </p:ext>
    </p:extLst>
  </p:cSld>
  <p:clrMapOvr>
    <a:masterClrMapping/>
  </p:clrMapOvr>
</p:sld>
</file>

<file path=ppt/theme/theme1.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Geometric Presentation Layout_SB - v5.potx" id="{D23EA009-1275-445B-9B7F-C601617D2B1D}" vid="{30A9F54A-813B-40F2-AB5B-755CECE9CC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1252</Words>
  <Application>Microsoft Office PowerPoint</Application>
  <PresentationFormat>Widescreen</PresentationFormat>
  <Paragraphs>107</Paragraphs>
  <Slides>18</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18</vt:i4>
      </vt:variant>
    </vt:vector>
  </HeadingPairs>
  <TitlesOfParts>
    <vt:vector size="24" baseType="lpstr">
      <vt:lpstr>Arial</vt:lpstr>
      <vt:lpstr>Calibri</vt:lpstr>
      <vt:lpstr>Calibri Light</vt:lpstr>
      <vt:lpstr>Corbel</vt:lpstr>
      <vt:lpstr>Times New Roman</vt:lpstr>
      <vt:lpstr>Office Theme</vt:lpstr>
      <vt:lpstr>Reconhecimento de Placas de Sinais de Trânsito</vt:lpstr>
      <vt:lpstr>Equipe</vt:lpstr>
      <vt:lpstr>Sumário</vt:lpstr>
      <vt:lpstr>O Projeto</vt:lpstr>
      <vt:lpstr>Origem dos dados (dataset)</vt:lpstr>
      <vt:lpstr>Delimitação do projeto</vt:lpstr>
      <vt:lpstr>Delimitação do projeto</vt:lpstr>
      <vt:lpstr>Pré-processamento</vt:lpstr>
      <vt:lpstr>Histogramas de imagem</vt:lpstr>
      <vt:lpstr>Equalização de Histograma</vt:lpstr>
      <vt:lpstr>Suavização de imagens</vt:lpstr>
      <vt:lpstr>Segmentação</vt:lpstr>
      <vt:lpstr>Limiarização</vt:lpstr>
      <vt:lpstr>Processamento</vt:lpstr>
      <vt:lpstr>Extração de características</vt:lpstr>
      <vt:lpstr>Reconhecimento de Padrões</vt:lpstr>
      <vt:lpstr>Conclusão</vt:lpstr>
      <vt:lpstr>Referências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2018-10-04T02:43:37Z</dcterms:created>
  <dcterms:modified xsi:type="dcterms:W3CDTF">2018-12-08T14:53:10Z</dcterms:modified>
</cp:coreProperties>
</file>